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75"/>
  </p:notesMasterIdLst>
  <p:sldIdLst>
    <p:sldId id="257" r:id="rId2"/>
    <p:sldId id="258" r:id="rId3"/>
    <p:sldId id="259" r:id="rId4"/>
    <p:sldId id="261" r:id="rId5"/>
    <p:sldId id="262" r:id="rId6"/>
    <p:sldId id="263" r:id="rId7"/>
    <p:sldId id="264" r:id="rId8"/>
    <p:sldId id="265" r:id="rId9"/>
    <p:sldId id="266" r:id="rId10"/>
    <p:sldId id="279" r:id="rId11"/>
    <p:sldId id="280" r:id="rId12"/>
    <p:sldId id="281" r:id="rId13"/>
    <p:sldId id="282" r:id="rId14"/>
    <p:sldId id="283" r:id="rId15"/>
    <p:sldId id="284" r:id="rId16"/>
    <p:sldId id="285" r:id="rId17"/>
    <p:sldId id="286" r:id="rId18"/>
    <p:sldId id="287" r:id="rId19"/>
    <p:sldId id="288" r:id="rId20"/>
    <p:sldId id="289" r:id="rId21"/>
    <p:sldId id="290" r:id="rId22"/>
    <p:sldId id="291" r:id="rId23"/>
    <p:sldId id="292" r:id="rId24"/>
    <p:sldId id="293" r:id="rId25"/>
    <p:sldId id="294" r:id="rId26"/>
    <p:sldId id="295" r:id="rId27"/>
    <p:sldId id="296" r:id="rId28"/>
    <p:sldId id="300" r:id="rId29"/>
    <p:sldId id="301" r:id="rId30"/>
    <p:sldId id="302" r:id="rId31"/>
    <p:sldId id="303" r:id="rId32"/>
    <p:sldId id="304" r:id="rId33"/>
    <p:sldId id="305" r:id="rId34"/>
    <p:sldId id="306" r:id="rId35"/>
    <p:sldId id="310" r:id="rId36"/>
    <p:sldId id="312" r:id="rId37"/>
    <p:sldId id="313" r:id="rId38"/>
    <p:sldId id="348" r:id="rId39"/>
    <p:sldId id="319" r:id="rId40"/>
    <p:sldId id="320" r:id="rId41"/>
    <p:sldId id="321" r:id="rId42"/>
    <p:sldId id="322" r:id="rId43"/>
    <p:sldId id="323" r:id="rId44"/>
    <p:sldId id="355" r:id="rId45"/>
    <p:sldId id="324" r:id="rId46"/>
    <p:sldId id="325" r:id="rId47"/>
    <p:sldId id="326" r:id="rId48"/>
    <p:sldId id="327" r:id="rId49"/>
    <p:sldId id="328" r:id="rId50"/>
    <p:sldId id="329" r:id="rId51"/>
    <p:sldId id="330" r:id="rId52"/>
    <p:sldId id="331" r:id="rId53"/>
    <p:sldId id="332" r:id="rId54"/>
    <p:sldId id="333" r:id="rId55"/>
    <p:sldId id="334" r:id="rId56"/>
    <p:sldId id="335" r:id="rId57"/>
    <p:sldId id="336" r:id="rId58"/>
    <p:sldId id="337" r:id="rId59"/>
    <p:sldId id="338" r:id="rId60"/>
    <p:sldId id="339" r:id="rId61"/>
    <p:sldId id="340" r:id="rId62"/>
    <p:sldId id="341" r:id="rId63"/>
    <p:sldId id="342" r:id="rId64"/>
    <p:sldId id="343" r:id="rId65"/>
    <p:sldId id="344" r:id="rId66"/>
    <p:sldId id="345" r:id="rId67"/>
    <p:sldId id="346" r:id="rId68"/>
    <p:sldId id="354" r:id="rId69"/>
    <p:sldId id="349" r:id="rId70"/>
    <p:sldId id="350" r:id="rId71"/>
    <p:sldId id="351" r:id="rId72"/>
    <p:sldId id="352" r:id="rId73"/>
    <p:sldId id="353" r:id="rId74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1" d="100"/>
          <a:sy n="61" d="100"/>
        </p:scale>
        <p:origin x="51" y="54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5.wmf"/><Relationship Id="rId1" Type="http://schemas.openxmlformats.org/officeDocument/2006/relationships/image" Target="../media/image13.e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16.wmf"/><Relationship Id="rId1" Type="http://schemas.openxmlformats.org/officeDocument/2006/relationships/image" Target="../media/image15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16.wmf"/><Relationship Id="rId1" Type="http://schemas.openxmlformats.org/officeDocument/2006/relationships/image" Target="../media/image15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A66D7E-A0EF-4EFC-A43B-E6C4F7240D18}" type="datetimeFigureOut">
              <a:rPr lang="zh-CN" altLang="en-US" smtClean="0"/>
              <a:t>2018/9/17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0D6D76-B8B7-473D-9C1C-5DFFA81958C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58361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7D81EA-B1C0-4801-8781-E62EFB7A92DC}" type="slidenum">
              <a:rPr lang="zh-CN" altLang="en-US" smtClean="0">
                <a:solidFill>
                  <a:prstClr val="black"/>
                </a:solidFill>
              </a:rPr>
              <a:pPr/>
              <a:t>5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1381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4D3E18E-93B9-41D8-A5A8-3860213FE267}" type="slidenum">
              <a:rPr lang="en-US" smtClean="0">
                <a:solidFill>
                  <a:prstClr val="black"/>
                </a:solidFill>
              </a:rPr>
              <a:pPr/>
              <a:t>17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515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15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 smtClean="0"/>
              <a:t>recipe</a:t>
            </a:r>
            <a:r>
              <a:rPr lang="zh-CN" altLang="en-US" dirty="0" smtClean="0"/>
              <a:t>英 </a:t>
            </a:r>
            <a:r>
              <a:rPr lang="en-US" altLang="zh-CN" dirty="0" smtClean="0"/>
              <a:t>[ˈ</a:t>
            </a:r>
            <a:r>
              <a:rPr lang="en-US" dirty="0" err="1" smtClean="0"/>
              <a:t>resəpi</a:t>
            </a:r>
            <a:r>
              <a:rPr lang="en-US" dirty="0" smtClean="0"/>
              <a:t>]   </a:t>
            </a:r>
            <a:r>
              <a:rPr lang="zh-CN" altLang="en-US" dirty="0" smtClean="0"/>
              <a:t>美 </a:t>
            </a:r>
            <a:r>
              <a:rPr lang="en-US" altLang="zh-CN" dirty="0" smtClean="0"/>
              <a:t>[ˈ</a:t>
            </a:r>
            <a:r>
              <a:rPr lang="en-US" dirty="0" err="1" smtClean="0"/>
              <a:t>resəpi</a:t>
            </a:r>
            <a:r>
              <a:rPr lang="en-US" dirty="0" smtClean="0"/>
              <a:t>]  n.</a:t>
            </a:r>
            <a:r>
              <a:rPr lang="zh-CN" altLang="en-US" dirty="0" smtClean="0"/>
              <a:t>食谱</a:t>
            </a:r>
            <a:r>
              <a:rPr lang="en-US" altLang="zh-CN" dirty="0" smtClean="0"/>
              <a:t>;</a:t>
            </a:r>
            <a:r>
              <a:rPr lang="zh-CN" altLang="en-US" dirty="0" smtClean="0"/>
              <a:t>处方</a:t>
            </a:r>
            <a:r>
              <a:rPr lang="en-US" altLang="zh-CN" dirty="0" smtClean="0"/>
              <a:t>;</a:t>
            </a:r>
            <a:r>
              <a:rPr lang="zh-CN" altLang="en-US" dirty="0" smtClean="0"/>
              <a:t>秘诀</a:t>
            </a:r>
            <a:endParaRPr lang="en-US" dirty="0" smtClean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D15A73B-2142-483C-8160-97BC32726C0E}" type="slidenum">
              <a:rPr lang="en-US" smtClean="0">
                <a:solidFill>
                  <a:prstClr val="black"/>
                </a:solidFill>
              </a:rPr>
              <a:pPr/>
              <a:t>18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52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25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BA644D3-566D-4617-86DD-03BA632F3EFF}" type="slidenum">
              <a:rPr lang="en-US" smtClean="0">
                <a:solidFill>
                  <a:prstClr val="black"/>
                </a:solidFill>
              </a:rPr>
              <a:pPr/>
              <a:t>19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53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5FD2490-DEEB-4E4C-A82A-D197B52EE3F7}" type="slidenum">
              <a:rPr lang="en-US" smtClean="0">
                <a:solidFill>
                  <a:prstClr val="black"/>
                </a:solidFill>
              </a:rPr>
              <a:pPr/>
              <a:t>20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54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4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BF8589C-7547-4196-B514-36172A11687D}" type="slidenum">
              <a:rPr lang="en-US" smtClean="0">
                <a:solidFill>
                  <a:prstClr val="black"/>
                </a:solidFill>
              </a:rPr>
              <a:pPr/>
              <a:t>21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556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56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altLang="zh-CN" sz="1200" dirty="0" smtClean="0"/>
              <a:t>census</a:t>
            </a:r>
            <a:r>
              <a:rPr lang="zh-CN" altLang="en-US" sz="1200" dirty="0" smtClean="0"/>
              <a:t>英 </a:t>
            </a:r>
            <a:r>
              <a:rPr lang="en-US" altLang="zh-CN" sz="1200" dirty="0" smtClean="0"/>
              <a:t>[ˈ</a:t>
            </a:r>
            <a:r>
              <a:rPr lang="en-US" altLang="zh-CN" sz="1200" dirty="0" err="1" smtClean="0"/>
              <a:t>sensəs</a:t>
            </a:r>
            <a:r>
              <a:rPr lang="en-US" altLang="zh-CN" sz="1200" dirty="0" smtClean="0"/>
              <a:t>]   </a:t>
            </a:r>
            <a:r>
              <a:rPr lang="zh-CN" altLang="en-US" sz="1200" dirty="0" smtClean="0"/>
              <a:t>美 </a:t>
            </a:r>
            <a:r>
              <a:rPr lang="en-US" altLang="zh-CN" sz="1200" dirty="0" smtClean="0"/>
              <a:t>[ˈ</a:t>
            </a:r>
            <a:r>
              <a:rPr lang="en-US" altLang="zh-CN" sz="1200" dirty="0" err="1" smtClean="0"/>
              <a:t>sɛnsəs</a:t>
            </a:r>
            <a:r>
              <a:rPr lang="en-US" altLang="zh-CN" sz="1200" dirty="0" smtClean="0"/>
              <a:t>]  n.</a:t>
            </a:r>
            <a:r>
              <a:rPr lang="zh-CN" altLang="en-US" sz="1200" dirty="0" smtClean="0"/>
              <a:t>人口普查，统计</a:t>
            </a:r>
            <a:r>
              <a:rPr lang="en-US" altLang="zh-CN" sz="1200" dirty="0" smtClean="0"/>
              <a:t>;</a:t>
            </a:r>
            <a:r>
              <a:rPr lang="zh-CN" altLang="en-US" sz="1200" dirty="0" smtClean="0"/>
              <a:t>人口财产调查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1496560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BF8589C-7547-4196-B514-36172A11687D}" type="slidenum">
              <a:rPr lang="en-US" smtClean="0">
                <a:solidFill>
                  <a:prstClr val="black"/>
                </a:solidFill>
              </a:rPr>
              <a:pPr/>
              <a:t>22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556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56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altLang="zh-CN" sz="1200" dirty="0" smtClean="0"/>
              <a:t>census</a:t>
            </a:r>
            <a:r>
              <a:rPr lang="zh-CN" altLang="en-US" sz="1200" dirty="0" smtClean="0"/>
              <a:t>英 </a:t>
            </a:r>
            <a:r>
              <a:rPr lang="en-US" altLang="zh-CN" sz="1200" dirty="0" smtClean="0"/>
              <a:t>[ˈ</a:t>
            </a:r>
            <a:r>
              <a:rPr lang="en-US" altLang="zh-CN" sz="1200" dirty="0" err="1" smtClean="0"/>
              <a:t>sensəs</a:t>
            </a:r>
            <a:r>
              <a:rPr lang="en-US" altLang="zh-CN" sz="1200" dirty="0" smtClean="0"/>
              <a:t>]   </a:t>
            </a:r>
            <a:r>
              <a:rPr lang="zh-CN" altLang="en-US" sz="1200" dirty="0" smtClean="0"/>
              <a:t>美 </a:t>
            </a:r>
            <a:r>
              <a:rPr lang="en-US" altLang="zh-CN" sz="1200" dirty="0" smtClean="0"/>
              <a:t>[ˈ</a:t>
            </a:r>
            <a:r>
              <a:rPr lang="en-US" altLang="zh-CN" sz="1200" dirty="0" err="1" smtClean="0"/>
              <a:t>sɛnsəs</a:t>
            </a:r>
            <a:r>
              <a:rPr lang="en-US" altLang="zh-CN" sz="1200" dirty="0" smtClean="0"/>
              <a:t>]  n.</a:t>
            </a:r>
            <a:r>
              <a:rPr lang="zh-CN" altLang="en-US" sz="1200" dirty="0" smtClean="0"/>
              <a:t>人口普查，统计</a:t>
            </a:r>
            <a:r>
              <a:rPr lang="en-US" altLang="zh-CN" sz="1200" dirty="0" smtClean="0"/>
              <a:t>;</a:t>
            </a:r>
            <a:r>
              <a:rPr lang="zh-CN" altLang="en-US" sz="1200" dirty="0" smtClean="0"/>
              <a:t>人口财产调查</a:t>
            </a:r>
            <a:endParaRPr lang="en-US" dirty="0" smtClean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B64BF7-AB4A-4483-85AF-81AEABAC70FB}" type="slidenum">
              <a:rPr lang="en-US" smtClean="0">
                <a:solidFill>
                  <a:prstClr val="black"/>
                </a:solidFill>
              </a:rPr>
              <a:pPr/>
              <a:t>23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56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66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341C950-7D79-4A76-9E6C-F6883A077EEA}" type="slidenum">
              <a:rPr lang="en-US" smtClean="0">
                <a:solidFill>
                  <a:prstClr val="black"/>
                </a:solidFill>
              </a:rPr>
              <a:pPr/>
              <a:t>24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57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77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BB2712E-5847-4F94-98ED-A6F62F1CCD48}" type="slidenum">
              <a:rPr lang="en-US" smtClean="0">
                <a:solidFill>
                  <a:prstClr val="black"/>
                </a:solidFill>
              </a:rPr>
              <a:pPr/>
              <a:t>25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58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87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191D68C-8FC8-44FF-A559-B630D2B7DEF9}" type="slidenum">
              <a:rPr lang="en-US" smtClean="0">
                <a:solidFill>
                  <a:prstClr val="black"/>
                </a:solidFill>
              </a:rPr>
              <a:pPr/>
              <a:t>26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59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97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B54D71-2B5F-4431-B48E-9B50E749508B}" type="slidenum">
              <a:rPr lang="zh-CN" altLang="en-US" smtClean="0">
                <a:solidFill>
                  <a:prstClr val="black"/>
                </a:solidFill>
              </a:rPr>
              <a:pPr/>
              <a:t>6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348076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too simple, sometimes naive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0D6D76-B8B7-473D-9C1C-5DFFA81958CA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7607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flyer</a:t>
            </a:r>
            <a:r>
              <a:rPr lang="zh-CN" altLang="en-US" dirty="0" smtClean="0"/>
              <a:t>英 </a:t>
            </a:r>
            <a:r>
              <a:rPr lang="en-US" altLang="zh-CN" dirty="0" smtClean="0"/>
              <a:t>[ˈ</a:t>
            </a:r>
            <a:r>
              <a:rPr lang="en-US" altLang="zh-CN" dirty="0" err="1" smtClean="0"/>
              <a:t>flaɪə</a:t>
            </a:r>
            <a:r>
              <a:rPr lang="en-US" altLang="zh-CN" dirty="0" smtClean="0"/>
              <a:t>(r)]   </a:t>
            </a:r>
            <a:r>
              <a:rPr lang="zh-CN" altLang="en-US" dirty="0" smtClean="0"/>
              <a:t>美 </a:t>
            </a:r>
            <a:r>
              <a:rPr lang="en-US" altLang="zh-CN" dirty="0" smtClean="0"/>
              <a:t>[ˈ</a:t>
            </a:r>
            <a:r>
              <a:rPr lang="en-US" altLang="zh-CN" dirty="0" err="1" smtClean="0"/>
              <a:t>flaɪɚ</a:t>
            </a:r>
            <a:r>
              <a:rPr lang="en-US" altLang="zh-CN" dirty="0" smtClean="0"/>
              <a:t>]  n.</a:t>
            </a:r>
            <a:r>
              <a:rPr lang="zh-CN" altLang="en-US" dirty="0" smtClean="0"/>
              <a:t>传单</a:t>
            </a:r>
            <a:r>
              <a:rPr lang="en-US" altLang="zh-CN" dirty="0" smtClean="0"/>
              <a:t>;</a:t>
            </a:r>
            <a:r>
              <a:rPr lang="zh-CN" altLang="en-US" dirty="0" smtClean="0"/>
              <a:t>飞鸟</a:t>
            </a:r>
            <a:r>
              <a:rPr lang="en-US" altLang="zh-CN" dirty="0" smtClean="0"/>
              <a:t>;</a:t>
            </a:r>
            <a:r>
              <a:rPr lang="zh-CN" altLang="en-US" dirty="0" smtClean="0"/>
              <a:t>飞行员</a:t>
            </a:r>
            <a:r>
              <a:rPr lang="en-US" altLang="zh-CN" dirty="0" smtClean="0"/>
              <a:t>;</a:t>
            </a:r>
            <a:r>
              <a:rPr lang="zh-CN" altLang="en-US" dirty="0" smtClean="0"/>
              <a:t>飞行物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7D81EA-B1C0-4801-8781-E62EFB7A92DC}" type="slidenum">
              <a:rPr lang="zh-CN" altLang="en-US" smtClean="0">
                <a:solidFill>
                  <a:prstClr val="black"/>
                </a:solidFill>
              </a:rPr>
              <a:pPr/>
              <a:t>31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801852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7D81EA-B1C0-4801-8781-E62EFB7A92DC}" type="slidenum">
              <a:rPr lang="zh-CN" altLang="en-US" smtClean="0">
                <a:solidFill>
                  <a:prstClr val="black"/>
                </a:solidFill>
              </a:rPr>
              <a:pPr/>
              <a:t>32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433352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0.03764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7D81EA-B1C0-4801-8781-E62EFB7A92DC}" type="slidenum">
              <a:rPr lang="zh-CN" altLang="en-US" smtClean="0">
                <a:solidFill>
                  <a:prstClr val="black"/>
                </a:solidFill>
              </a:rPr>
              <a:pPr/>
              <a:t>34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336406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B248C-FA30-3843-A17E-8E5AF379EF2F}" type="slidenum">
              <a:rPr lang="en-US" smtClean="0">
                <a:solidFill>
                  <a:prstClr val="black"/>
                </a:solidFill>
              </a:rPr>
              <a:pPr/>
              <a:t>35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321081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7D81EA-B1C0-4801-8781-E62EFB7A92DC}" type="slidenum">
              <a:rPr lang="zh-CN" altLang="en-US" smtClean="0">
                <a:solidFill>
                  <a:prstClr val="black"/>
                </a:solidFill>
              </a:rPr>
              <a:pPr/>
              <a:t>39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167003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0D6D76-B8B7-473D-9C1C-5DFFA81958CA}" type="slidenum">
              <a:rPr lang="zh-CN" altLang="en-US" smtClean="0"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973841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valuation</a:t>
            </a:r>
            <a:r>
              <a:rPr lang="zh-CN" altLang="en-US" dirty="0" smtClean="0"/>
              <a:t>英 </a:t>
            </a:r>
            <a:r>
              <a:rPr lang="en-US" altLang="zh-CN" dirty="0" smtClean="0"/>
              <a:t>[ˌ</a:t>
            </a:r>
            <a:r>
              <a:rPr lang="en-US" altLang="zh-CN" dirty="0" err="1" smtClean="0"/>
              <a:t>væljuˈeɪʃn</a:t>
            </a:r>
            <a:r>
              <a:rPr lang="en-US" altLang="zh-CN" dirty="0" smtClean="0"/>
              <a:t>]   </a:t>
            </a:r>
            <a:r>
              <a:rPr lang="zh-CN" altLang="en-US" dirty="0" smtClean="0"/>
              <a:t>美 </a:t>
            </a:r>
            <a:r>
              <a:rPr lang="en-US" altLang="zh-CN" dirty="0" smtClean="0"/>
              <a:t>[ˌ</a:t>
            </a:r>
            <a:r>
              <a:rPr lang="en-US" altLang="zh-CN" dirty="0" err="1" smtClean="0"/>
              <a:t>væljuˈeʃən</a:t>
            </a:r>
            <a:r>
              <a:rPr lang="en-US" altLang="zh-CN" dirty="0" smtClean="0"/>
              <a:t>]  n.</a:t>
            </a:r>
            <a:r>
              <a:rPr lang="zh-CN" altLang="en-US" dirty="0" smtClean="0"/>
              <a:t>估价</a:t>
            </a:r>
            <a:r>
              <a:rPr lang="en-US" altLang="zh-CN" dirty="0" smtClean="0"/>
              <a:t>;</a:t>
            </a:r>
            <a:r>
              <a:rPr lang="zh-CN" altLang="en-US" dirty="0" smtClean="0"/>
              <a:t>评价</a:t>
            </a:r>
            <a:r>
              <a:rPr lang="en-US" altLang="zh-CN" dirty="0" smtClean="0"/>
              <a:t>;</a:t>
            </a:r>
            <a:r>
              <a:rPr lang="zh-CN" altLang="en-US" dirty="0" smtClean="0"/>
              <a:t>定价</a:t>
            </a:r>
            <a:r>
              <a:rPr lang="en-US" altLang="zh-CN" dirty="0" smtClean="0"/>
              <a:t>;</a:t>
            </a:r>
            <a:r>
              <a:rPr lang="zh-CN" altLang="en-US" dirty="0" smtClean="0"/>
              <a:t>估定的价格或价值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0D6D76-B8B7-473D-9C1C-5DFFA81958CA}" type="slidenum">
              <a:rPr lang="zh-CN" altLang="en-US" smtClean="0"/>
              <a:t>59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07156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7D81EA-B1C0-4801-8781-E62EFB7A92DC}" type="slidenum">
              <a:rPr lang="zh-CN" altLang="en-US" smtClean="0">
                <a:solidFill>
                  <a:prstClr val="black"/>
                </a:solidFill>
              </a:rPr>
              <a:pPr/>
              <a:t>67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716058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7D81EA-B1C0-4801-8781-E62EFB7A92DC}" type="slidenum">
              <a:rPr lang="zh-CN" altLang="en-US" smtClean="0"/>
              <a:t>70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97114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0D3DA0D-2808-433A-855C-A605CDA0E8BA}" type="slidenum">
              <a:rPr lang="en-US" smtClean="0">
                <a:solidFill>
                  <a:prstClr val="black"/>
                </a:solidFill>
              </a:rPr>
              <a:pPr/>
              <a:t>10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40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0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altLang="zh-CN" dirty="0" smtClean="0"/>
              <a:t>specs</a:t>
            </a:r>
            <a:r>
              <a:rPr lang="zh-CN" altLang="en-US" dirty="0" smtClean="0"/>
              <a:t>英 </a:t>
            </a:r>
            <a:r>
              <a:rPr lang="en-US" altLang="zh-CN" dirty="0" smtClean="0"/>
              <a:t>[</a:t>
            </a:r>
            <a:r>
              <a:rPr lang="en-US" altLang="zh-CN" dirty="0" err="1" smtClean="0"/>
              <a:t>speks</a:t>
            </a:r>
            <a:r>
              <a:rPr lang="en-US" altLang="zh-CN" dirty="0" smtClean="0"/>
              <a:t>]   </a:t>
            </a:r>
            <a:r>
              <a:rPr lang="zh-CN" altLang="en-US" dirty="0" smtClean="0"/>
              <a:t>美 </a:t>
            </a:r>
            <a:r>
              <a:rPr lang="en-US" altLang="zh-CN" dirty="0" smtClean="0"/>
              <a:t>[</a:t>
            </a:r>
            <a:r>
              <a:rPr lang="en-US" altLang="zh-CN" dirty="0" err="1" smtClean="0"/>
              <a:t>spɛks</a:t>
            </a:r>
            <a:r>
              <a:rPr lang="en-US" altLang="zh-CN" dirty="0" smtClean="0"/>
              <a:t>]  n.</a:t>
            </a:r>
            <a:r>
              <a:rPr lang="zh-CN" altLang="en-US" dirty="0" smtClean="0"/>
              <a:t>规范</a:t>
            </a:r>
            <a:r>
              <a:rPr lang="en-US" altLang="zh-CN" dirty="0" smtClean="0"/>
              <a:t>;</a:t>
            </a:r>
            <a:r>
              <a:rPr lang="zh-CN" altLang="en-US" dirty="0" smtClean="0"/>
              <a:t>眼镜</a:t>
            </a:r>
            <a:r>
              <a:rPr lang="en-US" altLang="zh-CN" dirty="0" smtClean="0"/>
              <a:t>;</a:t>
            </a:r>
            <a:r>
              <a:rPr lang="zh-CN" altLang="en-US" dirty="0" smtClean="0"/>
              <a:t>投机，说明，规格</a:t>
            </a:r>
            <a:r>
              <a:rPr lang="en-US" altLang="zh-CN" dirty="0" smtClean="0"/>
              <a:t>( spec</a:t>
            </a:r>
            <a:r>
              <a:rPr lang="zh-CN" altLang="en-US" dirty="0" smtClean="0"/>
              <a:t>的名词复数 </a:t>
            </a:r>
            <a:r>
              <a:rPr lang="en-US" altLang="zh-CN" dirty="0" smtClean="0"/>
              <a:t>)</a:t>
            </a:r>
            <a:endParaRPr lang="en-US" dirty="0" smtClean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周鸿祎 颠覆者</a:t>
            </a:r>
            <a:endParaRPr lang="zh-CN" altLang="en-US" dirty="0" smtClean="0">
              <a:effectLst/>
            </a:endParaRPr>
          </a:p>
          <a:p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这是一本非常好的传记，因为是周鸿祎第一人称写的，所以有许多的细节以及心里路程。</a:t>
            </a:r>
            <a:endParaRPr lang="zh-CN" altLang="en-US" dirty="0" smtClean="0">
              <a:effectLst/>
            </a:endParaRPr>
          </a:p>
          <a:p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对于计算机的热情，大量的积累</a:t>
            </a:r>
            <a:endParaRPr lang="zh-CN" altLang="en-US" dirty="0" smtClean="0">
              <a:effectLst/>
            </a:endParaRPr>
          </a:p>
          <a:p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能力、热情、目标</a:t>
            </a:r>
            <a:endParaRPr lang="zh-CN" altLang="en-US" dirty="0" smtClean="0">
              <a:effectLst/>
            </a:endParaRPr>
          </a:p>
          <a:p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你感受到了那些神人的成长经历是怎样的，十年成就专家，刻意练习；</a:t>
            </a:r>
            <a:endParaRPr lang="zh-CN" altLang="en-US" dirty="0" smtClean="0">
              <a:effectLst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96FC4F-90B5-44BB-9F89-E0832170076B}" type="slidenum">
              <a:rPr lang="zh-CN" altLang="en-US" smtClean="0">
                <a:solidFill>
                  <a:prstClr val="black"/>
                </a:solidFill>
              </a:rPr>
              <a:pPr/>
              <a:t>71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85043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D941505-315B-4979-A57D-2C639073590B}" type="slidenum">
              <a:rPr lang="en-US" smtClean="0">
                <a:solidFill>
                  <a:prstClr val="black"/>
                </a:solidFill>
              </a:rPr>
              <a:pPr/>
              <a:t>11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41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13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0D3DA0D-2808-433A-855C-A605CDA0E8BA}" type="slidenum">
              <a:rPr lang="en-US" smtClean="0">
                <a:solidFill>
                  <a:prstClr val="black"/>
                </a:solidFill>
              </a:rPr>
              <a:pPr/>
              <a:t>12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40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0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D941505-315B-4979-A57D-2C639073590B}" type="slidenum">
              <a:rPr lang="en-US" smtClean="0">
                <a:solidFill>
                  <a:prstClr val="black"/>
                </a:solidFill>
              </a:rPr>
              <a:pPr/>
              <a:t>13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41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13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D941505-315B-4979-A57D-2C639073590B}" type="slidenum">
              <a:rPr lang="en-US" smtClean="0">
                <a:solidFill>
                  <a:prstClr val="black"/>
                </a:solidFill>
              </a:rPr>
              <a:pPr/>
              <a:t>14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41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13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D941505-315B-4979-A57D-2C639073590B}" type="slidenum">
              <a:rPr lang="en-US" smtClean="0">
                <a:solidFill>
                  <a:prstClr val="black"/>
                </a:solidFill>
              </a:rPr>
              <a:pPr/>
              <a:t>15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41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13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D941505-315B-4979-A57D-2C639073590B}" type="slidenum">
              <a:rPr lang="en-US" smtClean="0">
                <a:solidFill>
                  <a:prstClr val="black"/>
                </a:solidFill>
              </a:rPr>
              <a:pPr/>
              <a:t>16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41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13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C11FD-30BF-4251-A9EB-B617F084E26F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2018/9/17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A23647-E8C1-4E46-923B-DAA9360E4998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26964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C11FD-30BF-4251-A9EB-B617F084E26F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2018/9/17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A23647-E8C1-4E46-923B-DAA9360E4998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4573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1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7851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C11FD-30BF-4251-A9EB-B617F084E26F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2018/9/17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A23647-E8C1-4E46-923B-DAA9360E4998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8161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C11FD-30BF-4251-A9EB-B617F084E26F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2018/9/17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A23647-E8C1-4E46-923B-DAA9360E4998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71349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C11FD-30BF-4251-A9EB-B617F084E26F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2018/9/17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A23647-E8C1-4E46-923B-DAA9360E4998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66536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C11FD-30BF-4251-A9EB-B617F084E26F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2018/9/17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A23647-E8C1-4E46-923B-DAA9360E4998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90782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C11FD-30BF-4251-A9EB-B617F084E26F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2018/9/17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A23647-E8C1-4E46-923B-DAA9360E4998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36427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C11FD-30BF-4251-A9EB-B617F084E26F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2018/9/17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A23647-E8C1-4E46-923B-DAA9360E4998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74366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C11FD-30BF-4251-A9EB-B617F084E26F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2018/9/17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A23647-E8C1-4E46-923B-DAA9360E4998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05909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C11FD-30BF-4251-A9EB-B617F084E26F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2018/9/17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A23647-E8C1-4E46-923B-DAA9360E4998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90366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C11FD-30BF-4251-A9EB-B617F084E26F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2018/9/17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A23647-E8C1-4E46-923B-DAA9360E4998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08607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EC11FD-30BF-4251-A9EB-B617F084E26F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2018/9/17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A23647-E8C1-4E46-923B-DAA9360E4998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15968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3.e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3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3.e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wmf"/><Relationship Id="rId3" Type="http://schemas.openxmlformats.org/officeDocument/2006/relationships/notesSlide" Target="../notesSlides/notesSlide6.xml"/><Relationship Id="rId7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3.e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wmf"/><Relationship Id="rId3" Type="http://schemas.openxmlformats.org/officeDocument/2006/relationships/notesSlide" Target="../notesSlides/notesSlide7.xml"/><Relationship Id="rId7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5.w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wmf"/><Relationship Id="rId3" Type="http://schemas.openxmlformats.org/officeDocument/2006/relationships/notesSlide" Target="../notesSlides/notesSlide8.xml"/><Relationship Id="rId7" Type="http://schemas.openxmlformats.org/officeDocument/2006/relationships/oleObject" Target="../embeddings/oleObject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15.wmf"/><Relationship Id="rId5" Type="http://schemas.openxmlformats.org/officeDocument/2006/relationships/oleObject" Target="../embeddings/oleObject8.bin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17.wmf"/><Relationship Id="rId5" Type="http://schemas.openxmlformats.org/officeDocument/2006/relationships/oleObject" Target="../embeddings/oleObject10.bin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18.wmf"/><Relationship Id="rId5" Type="http://schemas.openxmlformats.org/officeDocument/2006/relationships/oleObject" Target="../embeddings/oleObject11.bin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18.wmf"/><Relationship Id="rId5" Type="http://schemas.openxmlformats.org/officeDocument/2006/relationships/oleObject" Target="../embeddings/oleObject12.bin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18.wmf"/><Relationship Id="rId5" Type="http://schemas.openxmlformats.org/officeDocument/2006/relationships/oleObject" Target="../embeddings/oleObject13.bin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18.wmf"/><Relationship Id="rId5" Type="http://schemas.openxmlformats.org/officeDocument/2006/relationships/oleObject" Target="../embeddings/oleObject14.bin"/><Relationship Id="rId4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20.wmf"/><Relationship Id="rId5" Type="http://schemas.openxmlformats.org/officeDocument/2006/relationships/oleObject" Target="../embeddings/oleObject15.bin"/><Relationship Id="rId4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20.wmf"/><Relationship Id="rId5" Type="http://schemas.openxmlformats.org/officeDocument/2006/relationships/oleObject" Target="../embeddings/oleObject16.bin"/><Relationship Id="rId4" Type="http://schemas.openxmlformats.org/officeDocument/2006/relationships/image" Target="../media/image19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emf"/><Relationship Id="rId4" Type="http://schemas.openxmlformats.org/officeDocument/2006/relationships/image" Target="../media/image24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emf"/><Relationship Id="rId4" Type="http://schemas.openxmlformats.org/officeDocument/2006/relationships/image" Target="../media/image27.emf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emf"/><Relationship Id="rId4" Type="http://schemas.openxmlformats.org/officeDocument/2006/relationships/image" Target="../media/image33.emf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emf"/><Relationship Id="rId3" Type="http://schemas.openxmlformats.org/officeDocument/2006/relationships/image" Target="../media/image37.emf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emf"/><Relationship Id="rId10" Type="http://schemas.openxmlformats.org/officeDocument/2006/relationships/image" Target="../media/image44.png"/><Relationship Id="rId4" Type="http://schemas.openxmlformats.org/officeDocument/2006/relationships/image" Target="../media/image38.emf"/><Relationship Id="rId9" Type="http://schemas.openxmlformats.org/officeDocument/2006/relationships/image" Target="../media/image4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emf"/><Relationship Id="rId4" Type="http://schemas.openxmlformats.org/officeDocument/2006/relationships/image" Target="../media/image51.em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hyperlink" Target="http://qwone.com/~jason/20Newsgroups/20news-18828.tar.gz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qwone.com/~jason/20Newsgroups/" TargetMode="Externa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tags" Target="../tags/tag5.xml"/><Relationship Id="rId7" Type="http://schemas.openxmlformats.org/officeDocument/2006/relationships/image" Target="../media/image10.png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image" Target="../media/image9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6.xml"/><Relationship Id="rId9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Classification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9776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5" name="Picture 2"/>
          <p:cNvPicPr>
            <a:picLocks noChangeAspect="1" noChangeArrowheads="1"/>
          </p:cNvPicPr>
          <p:nvPr/>
        </p:nvPicPr>
        <p:blipFill>
          <a:blip r:embed="rId4"/>
          <a:srcRect l="18323" t="23392" r="55392" b="28540"/>
          <a:stretch>
            <a:fillRect/>
          </a:stretch>
        </p:blipFill>
        <p:spPr bwMode="auto">
          <a:xfrm>
            <a:off x="0" y="1143000"/>
            <a:ext cx="2070100" cy="2971800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</p:spPr>
      </p:pic>
      <p:sp>
        <p:nvSpPr>
          <p:cNvPr id="13316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4000" dirty="0" smtClean="0"/>
              <a:t>A</a:t>
            </a:r>
            <a:r>
              <a:rPr lang="en-US" sz="4000" dirty="0" smtClean="0"/>
              <a:t> practical problem</a:t>
            </a:r>
          </a:p>
        </p:txBody>
      </p:sp>
      <p:sp>
        <p:nvSpPr>
          <p:cNvPr id="13317" name="Text Box 4"/>
          <p:cNvSpPr txBox="1">
            <a:spLocks noChangeArrowheads="1"/>
          </p:cNvSpPr>
          <p:nvPr/>
        </p:nvSpPr>
        <p:spPr bwMode="auto">
          <a:xfrm>
            <a:off x="2362200" y="1143000"/>
            <a:ext cx="5715000" cy="1754326"/>
          </a:xfrm>
          <a:prstGeom prst="rect">
            <a:avLst/>
          </a:prstGeom>
          <a:solidFill>
            <a:schemeClr val="bg1"/>
          </a:solidFill>
          <a:ln w="38100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solidFill>
                  <a:prstClr val="black"/>
                </a:solidFill>
              </a:rPr>
              <a:t>I bought a loaded </a:t>
            </a:r>
            <a:r>
              <a:rPr lang="en-US" altLang="zh-CN" dirty="0">
                <a:solidFill>
                  <a:prstClr val="black"/>
                </a:solidFill>
              </a:rPr>
              <a:t>twenty-sided dice </a:t>
            </a:r>
            <a:r>
              <a:rPr lang="en-US" dirty="0">
                <a:solidFill>
                  <a:prstClr val="black"/>
                </a:solidFill>
              </a:rPr>
              <a:t>on </a:t>
            </a:r>
            <a:r>
              <a:rPr lang="en-US" dirty="0" err="1">
                <a:solidFill>
                  <a:prstClr val="black"/>
                </a:solidFill>
              </a:rPr>
              <a:t>Taobao</a:t>
            </a:r>
            <a:r>
              <a:rPr lang="en-US" dirty="0">
                <a:solidFill>
                  <a:prstClr val="black"/>
                </a:solidFill>
              </a:rPr>
              <a:t>…but it didn’t come with any specs.  How can I find out how it behaves?</a:t>
            </a:r>
          </a:p>
          <a:p>
            <a:pPr>
              <a:spcBef>
                <a:spcPct val="50000"/>
              </a:spcBef>
            </a:pPr>
            <a:endParaRPr lang="en-US" dirty="0">
              <a:solidFill>
                <a:prstClr val="black"/>
              </a:solidFill>
            </a:endParaRPr>
          </a:p>
          <a:p>
            <a:pPr>
              <a:spcBef>
                <a:spcPct val="50000"/>
              </a:spcBef>
            </a:pPr>
            <a:endParaRPr lang="en-US" dirty="0">
              <a:solidFill>
                <a:prstClr val="black"/>
              </a:solidFill>
            </a:endParaRPr>
          </a:p>
        </p:txBody>
      </p:sp>
      <p:graphicFrame>
        <p:nvGraphicFramePr>
          <p:cNvPr id="13314" name="Object 5"/>
          <p:cNvGraphicFramePr>
            <a:graphicFrameLocks noGrp="1" noChangeAspect="1"/>
          </p:cNvGraphicFramePr>
          <p:nvPr>
            <p:ph idx="1"/>
          </p:nvPr>
        </p:nvGraphicFramePr>
        <p:xfrm>
          <a:off x="2232025" y="2085975"/>
          <a:ext cx="4260850" cy="3014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3" name="Worksheet" r:id="rId5" imgW="5467350" imgH="3867150" progId="Excel.Sheet.8">
                  <p:embed/>
                </p:oleObj>
              </mc:Choice>
              <mc:Fallback>
                <p:oleObj name="Worksheet" r:id="rId5" imgW="5467350" imgH="3867150" progId="Excel.Shee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32025" y="2085975"/>
                        <a:ext cx="4260850" cy="3014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CC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412750" y="5613400"/>
            <a:ext cx="85153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prstClr val="black"/>
                </a:solidFill>
              </a:rPr>
              <a:t>1. Collect some data (20 rolls)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25450" y="6019800"/>
            <a:ext cx="85153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prstClr val="black"/>
                </a:solidFill>
              </a:rPr>
              <a:t>2. Estimate P(</a:t>
            </a:r>
            <a:r>
              <a:rPr lang="en-US" sz="2800" dirty="0" err="1">
                <a:solidFill>
                  <a:prstClr val="black"/>
                </a:solidFill>
              </a:rPr>
              <a:t>i</a:t>
            </a:r>
            <a:r>
              <a:rPr lang="en-US" sz="2800" dirty="0">
                <a:solidFill>
                  <a:prstClr val="black"/>
                </a:solidFill>
              </a:rPr>
              <a:t>)=C(rolls of </a:t>
            </a:r>
            <a:r>
              <a:rPr lang="en-US" sz="2800" dirty="0" err="1">
                <a:solidFill>
                  <a:prstClr val="black"/>
                </a:solidFill>
              </a:rPr>
              <a:t>i</a:t>
            </a:r>
            <a:r>
              <a:rPr lang="en-US" sz="2800" dirty="0">
                <a:solidFill>
                  <a:prstClr val="black"/>
                </a:solidFill>
              </a:rPr>
              <a:t>)/C(any roll)</a:t>
            </a:r>
          </a:p>
        </p:txBody>
      </p:sp>
    </p:spTree>
    <p:extLst>
      <p:ext uri="{BB962C8B-B14F-4D97-AF65-F5344CB8AC3E}">
        <p14:creationId xmlns:p14="http://schemas.microsoft.com/office/powerpoint/2010/main" val="4199301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9" name="Picture 2"/>
          <p:cNvPicPr>
            <a:picLocks noChangeAspect="1" noChangeArrowheads="1"/>
          </p:cNvPicPr>
          <p:nvPr/>
        </p:nvPicPr>
        <p:blipFill>
          <a:blip r:embed="rId4"/>
          <a:srcRect l="18323" t="23392" r="55392" b="28540"/>
          <a:stretch>
            <a:fillRect/>
          </a:stretch>
        </p:blipFill>
        <p:spPr bwMode="auto">
          <a:xfrm>
            <a:off x="0" y="1143000"/>
            <a:ext cx="2070100" cy="2971800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</p:spPr>
      </p:pic>
      <p:sp>
        <p:nvSpPr>
          <p:cNvPr id="14340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smtClean="0"/>
              <a:t>One solution</a:t>
            </a:r>
          </a:p>
        </p:txBody>
      </p:sp>
      <p:sp>
        <p:nvSpPr>
          <p:cNvPr id="14341" name="Text Box 4"/>
          <p:cNvSpPr txBox="1">
            <a:spLocks noChangeArrowheads="1"/>
          </p:cNvSpPr>
          <p:nvPr/>
        </p:nvSpPr>
        <p:spPr bwMode="auto">
          <a:xfrm>
            <a:off x="2362200" y="1143000"/>
            <a:ext cx="5715000" cy="1754326"/>
          </a:xfrm>
          <a:prstGeom prst="rect">
            <a:avLst/>
          </a:prstGeom>
          <a:solidFill>
            <a:schemeClr val="bg1"/>
          </a:solidFill>
          <a:ln w="38100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dirty="0">
                <a:solidFill>
                  <a:prstClr val="black"/>
                </a:solidFill>
              </a:rPr>
              <a:t>I bought a loaded twenty-sided dice on </a:t>
            </a:r>
            <a:r>
              <a:rPr lang="en-US" altLang="zh-CN" dirty="0" err="1">
                <a:solidFill>
                  <a:prstClr val="black"/>
                </a:solidFill>
              </a:rPr>
              <a:t>Taobao</a:t>
            </a:r>
            <a:r>
              <a:rPr lang="en-US" altLang="zh-CN" dirty="0">
                <a:solidFill>
                  <a:prstClr val="black"/>
                </a:solidFill>
              </a:rPr>
              <a:t>…but it didn’t come with any specs.  How can I find out how it behaves?</a:t>
            </a:r>
          </a:p>
          <a:p>
            <a:pPr>
              <a:spcBef>
                <a:spcPct val="50000"/>
              </a:spcBef>
            </a:pPr>
            <a:endParaRPr lang="en-US" altLang="zh-CN" dirty="0">
              <a:solidFill>
                <a:prstClr val="black"/>
              </a:solidFill>
            </a:endParaRPr>
          </a:p>
          <a:p>
            <a:pPr>
              <a:spcBef>
                <a:spcPct val="50000"/>
              </a:spcBef>
            </a:pPr>
            <a:endParaRPr lang="en-US" altLang="zh-CN" dirty="0">
              <a:solidFill>
                <a:prstClr val="black"/>
              </a:solidFill>
            </a:endParaRPr>
          </a:p>
        </p:txBody>
      </p:sp>
      <p:graphicFrame>
        <p:nvGraphicFramePr>
          <p:cNvPr id="14338" name="Object 5"/>
          <p:cNvGraphicFramePr>
            <a:graphicFrameLocks noGrp="1" noChangeAspect="1"/>
          </p:cNvGraphicFramePr>
          <p:nvPr>
            <p:ph idx="1"/>
          </p:nvPr>
        </p:nvGraphicFramePr>
        <p:xfrm>
          <a:off x="2232025" y="2085975"/>
          <a:ext cx="4260850" cy="3014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7" name="Worksheet" r:id="rId5" imgW="5467350" imgH="3867150" progId="Excel.Sheet.8">
                  <p:embed/>
                </p:oleObj>
              </mc:Choice>
              <mc:Fallback>
                <p:oleObj name="Worksheet" r:id="rId5" imgW="5467350" imgH="3867150" progId="Excel.Shee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32025" y="2085975"/>
                        <a:ext cx="4260850" cy="3014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CC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342" name="Text Box 7"/>
          <p:cNvSpPr txBox="1">
            <a:spLocks noChangeArrowheads="1"/>
          </p:cNvSpPr>
          <p:nvPr/>
        </p:nvSpPr>
        <p:spPr bwMode="auto">
          <a:xfrm>
            <a:off x="6762750" y="2162175"/>
            <a:ext cx="1762125" cy="3140075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prstClr val="black"/>
                </a:solidFill>
              </a:rPr>
              <a:t>P(1)=0</a:t>
            </a:r>
          </a:p>
          <a:p>
            <a:pPr>
              <a:spcBef>
                <a:spcPct val="50000"/>
              </a:spcBef>
            </a:pPr>
            <a:r>
              <a:rPr lang="en-US">
                <a:solidFill>
                  <a:prstClr val="black"/>
                </a:solidFill>
              </a:rPr>
              <a:t>P(2)=0</a:t>
            </a:r>
          </a:p>
          <a:p>
            <a:pPr>
              <a:spcBef>
                <a:spcPct val="50000"/>
              </a:spcBef>
            </a:pPr>
            <a:r>
              <a:rPr lang="en-US">
                <a:solidFill>
                  <a:prstClr val="black"/>
                </a:solidFill>
              </a:rPr>
              <a:t>P(3)=0</a:t>
            </a:r>
          </a:p>
          <a:p>
            <a:pPr>
              <a:spcBef>
                <a:spcPct val="50000"/>
              </a:spcBef>
            </a:pPr>
            <a:r>
              <a:rPr lang="en-US">
                <a:solidFill>
                  <a:prstClr val="black"/>
                </a:solidFill>
              </a:rPr>
              <a:t>P(4)=0.1</a:t>
            </a:r>
          </a:p>
          <a:p>
            <a:pPr>
              <a:spcBef>
                <a:spcPct val="50000"/>
              </a:spcBef>
            </a:pPr>
            <a:r>
              <a:rPr lang="en-US">
                <a:solidFill>
                  <a:prstClr val="black"/>
                </a:solidFill>
              </a:rPr>
              <a:t>…</a:t>
            </a:r>
          </a:p>
          <a:p>
            <a:pPr>
              <a:spcBef>
                <a:spcPct val="50000"/>
              </a:spcBef>
            </a:pPr>
            <a:r>
              <a:rPr lang="en-US">
                <a:solidFill>
                  <a:prstClr val="black"/>
                </a:solidFill>
              </a:rPr>
              <a:t>P(19)=0.25</a:t>
            </a:r>
          </a:p>
          <a:p>
            <a:pPr>
              <a:spcBef>
                <a:spcPct val="50000"/>
              </a:spcBef>
            </a:pPr>
            <a:r>
              <a:rPr lang="en-US">
                <a:solidFill>
                  <a:prstClr val="black"/>
                </a:solidFill>
              </a:rPr>
              <a:t>P(20)=0.2</a:t>
            </a:r>
          </a:p>
        </p:txBody>
      </p:sp>
      <p:sp>
        <p:nvSpPr>
          <p:cNvPr id="14343" name="Text Box 8"/>
          <p:cNvSpPr txBox="1">
            <a:spLocks noChangeArrowheads="1"/>
          </p:cNvSpPr>
          <p:nvPr/>
        </p:nvSpPr>
        <p:spPr bwMode="auto">
          <a:xfrm>
            <a:off x="412750" y="4302125"/>
            <a:ext cx="1747838" cy="1311275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000" dirty="0">
                <a:solidFill>
                  <a:prstClr val="black"/>
                </a:solidFill>
              </a:rPr>
              <a:t>MLE =</a:t>
            </a:r>
            <a:r>
              <a:rPr lang="en-US" sz="2000" u="sng" dirty="0">
                <a:solidFill>
                  <a:prstClr val="black"/>
                </a:solidFill>
              </a:rPr>
              <a:t> maximum</a:t>
            </a:r>
          </a:p>
          <a:p>
            <a:r>
              <a:rPr lang="en-US" sz="2000" u="sng" dirty="0">
                <a:solidFill>
                  <a:prstClr val="black"/>
                </a:solidFill>
              </a:rPr>
              <a:t>likelihood estimate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12750" y="5613400"/>
            <a:ext cx="85153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prstClr val="black"/>
                </a:solidFill>
              </a:rPr>
              <a:t>But: Do you really think it’s </a:t>
            </a:r>
            <a:r>
              <a:rPr lang="en-US" sz="2800" i="1" dirty="0">
                <a:solidFill>
                  <a:prstClr val="black"/>
                </a:solidFill>
              </a:rPr>
              <a:t>impossible</a:t>
            </a:r>
            <a:r>
              <a:rPr lang="en-US" sz="2800" dirty="0">
                <a:solidFill>
                  <a:prstClr val="black"/>
                </a:solidFill>
              </a:rPr>
              <a:t> to roll a 1,2 or 3?</a:t>
            </a:r>
          </a:p>
        </p:txBody>
      </p:sp>
    </p:spTree>
    <p:extLst>
      <p:ext uri="{BB962C8B-B14F-4D97-AF65-F5344CB8AC3E}">
        <p14:creationId xmlns:p14="http://schemas.microsoft.com/office/powerpoint/2010/main" val="2052573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43" grpId="0"/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5" name="Picture 2"/>
          <p:cNvPicPr>
            <a:picLocks noChangeAspect="1" noChangeArrowheads="1"/>
          </p:cNvPicPr>
          <p:nvPr/>
        </p:nvPicPr>
        <p:blipFill>
          <a:blip r:embed="rId4"/>
          <a:srcRect l="18323" t="23392" r="55392" b="28540"/>
          <a:stretch>
            <a:fillRect/>
          </a:stretch>
        </p:blipFill>
        <p:spPr bwMode="auto">
          <a:xfrm>
            <a:off x="0" y="1143000"/>
            <a:ext cx="2070100" cy="2971800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</p:spPr>
      </p:pic>
      <p:sp>
        <p:nvSpPr>
          <p:cNvPr id="13316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dirty="0" smtClean="0"/>
              <a:t>A better solution</a:t>
            </a:r>
          </a:p>
        </p:txBody>
      </p:sp>
      <p:sp>
        <p:nvSpPr>
          <p:cNvPr id="13317" name="Text Box 4"/>
          <p:cNvSpPr txBox="1">
            <a:spLocks noChangeArrowheads="1"/>
          </p:cNvSpPr>
          <p:nvPr/>
        </p:nvSpPr>
        <p:spPr bwMode="auto">
          <a:xfrm>
            <a:off x="2362200" y="1143000"/>
            <a:ext cx="5715000" cy="1754326"/>
          </a:xfrm>
          <a:prstGeom prst="rect">
            <a:avLst/>
          </a:prstGeom>
          <a:solidFill>
            <a:schemeClr val="bg1"/>
          </a:solidFill>
          <a:ln w="38100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dirty="0">
                <a:solidFill>
                  <a:prstClr val="black"/>
                </a:solidFill>
              </a:rPr>
              <a:t>I bought a loaded twenty-sided dice on </a:t>
            </a:r>
            <a:r>
              <a:rPr lang="en-US" altLang="zh-CN" dirty="0" err="1">
                <a:solidFill>
                  <a:prstClr val="black"/>
                </a:solidFill>
              </a:rPr>
              <a:t>Taobao</a:t>
            </a:r>
            <a:r>
              <a:rPr lang="en-US" altLang="zh-CN" dirty="0">
                <a:solidFill>
                  <a:prstClr val="black"/>
                </a:solidFill>
              </a:rPr>
              <a:t>…but it didn’t come with any specs.  How can I find out how it behaves?</a:t>
            </a:r>
          </a:p>
          <a:p>
            <a:pPr>
              <a:spcBef>
                <a:spcPct val="50000"/>
              </a:spcBef>
            </a:pPr>
            <a:endParaRPr lang="en-US" altLang="zh-CN" dirty="0">
              <a:solidFill>
                <a:prstClr val="black"/>
              </a:solidFill>
            </a:endParaRPr>
          </a:p>
          <a:p>
            <a:pPr>
              <a:spcBef>
                <a:spcPct val="50000"/>
              </a:spcBef>
            </a:pPr>
            <a:endParaRPr lang="en-US" altLang="zh-CN" dirty="0">
              <a:solidFill>
                <a:prstClr val="black"/>
              </a:solidFill>
            </a:endParaRPr>
          </a:p>
        </p:txBody>
      </p:sp>
      <p:graphicFrame>
        <p:nvGraphicFramePr>
          <p:cNvPr id="13314" name="Object 5"/>
          <p:cNvGraphicFramePr>
            <a:graphicFrameLocks noGrp="1" noChangeAspect="1"/>
          </p:cNvGraphicFramePr>
          <p:nvPr>
            <p:ph idx="1"/>
          </p:nvPr>
        </p:nvGraphicFramePr>
        <p:xfrm>
          <a:off x="2232025" y="2085975"/>
          <a:ext cx="4260850" cy="3014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1" name="Worksheet" r:id="rId5" imgW="5467350" imgH="3867150" progId="Excel.Sheet.8">
                  <p:embed/>
                </p:oleObj>
              </mc:Choice>
              <mc:Fallback>
                <p:oleObj name="Worksheet" r:id="rId5" imgW="5467350" imgH="3867150" progId="Excel.Shee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32025" y="2085975"/>
                        <a:ext cx="4260850" cy="3014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CC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425450" y="5681990"/>
            <a:ext cx="85153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prstClr val="black"/>
                </a:solidFill>
              </a:rPr>
              <a:t>1. Collect some data (20 rolls)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12750" y="6088390"/>
            <a:ext cx="85153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prstClr val="black"/>
                </a:solidFill>
              </a:rPr>
              <a:t>2. Estimate P(</a:t>
            </a:r>
            <a:r>
              <a:rPr lang="en-US" sz="2800" dirty="0" err="1">
                <a:solidFill>
                  <a:prstClr val="black"/>
                </a:solidFill>
              </a:rPr>
              <a:t>i</a:t>
            </a:r>
            <a:r>
              <a:rPr lang="en-US" sz="2800" dirty="0">
                <a:solidFill>
                  <a:prstClr val="black"/>
                </a:solidFill>
              </a:rPr>
              <a:t>)=C(rolls of </a:t>
            </a:r>
            <a:r>
              <a:rPr lang="en-US" sz="2800" dirty="0" err="1">
                <a:solidFill>
                  <a:prstClr val="black"/>
                </a:solidFill>
              </a:rPr>
              <a:t>i</a:t>
            </a:r>
            <a:r>
              <a:rPr lang="en-US" sz="2800" dirty="0">
                <a:solidFill>
                  <a:prstClr val="black"/>
                </a:solidFill>
              </a:rPr>
              <a:t>)/C(any roll)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38150" y="5237490"/>
            <a:ext cx="85153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prstClr val="black"/>
                </a:solidFill>
              </a:rPr>
              <a:t>0. </a:t>
            </a:r>
            <a:r>
              <a:rPr lang="en-US" sz="2800" i="1" dirty="0">
                <a:solidFill>
                  <a:prstClr val="black"/>
                </a:solidFill>
              </a:rPr>
              <a:t>Imagine</a:t>
            </a:r>
            <a:r>
              <a:rPr lang="en-US" sz="2800" dirty="0">
                <a:solidFill>
                  <a:prstClr val="black"/>
                </a:solidFill>
              </a:rPr>
              <a:t> some data (20 rolls, each </a:t>
            </a:r>
            <a:r>
              <a:rPr lang="en-US" sz="2800" dirty="0" err="1">
                <a:solidFill>
                  <a:prstClr val="black"/>
                </a:solidFill>
              </a:rPr>
              <a:t>i</a:t>
            </a:r>
            <a:r>
              <a:rPr lang="en-US" sz="2800" dirty="0">
                <a:solidFill>
                  <a:prstClr val="black"/>
                </a:solidFill>
              </a:rPr>
              <a:t> shows up once)</a:t>
            </a:r>
          </a:p>
        </p:txBody>
      </p:sp>
      <p:grpSp>
        <p:nvGrpSpPr>
          <p:cNvPr id="31" name="Group 30"/>
          <p:cNvGrpSpPr/>
          <p:nvPr/>
        </p:nvGrpSpPr>
        <p:grpSpPr>
          <a:xfrm>
            <a:off x="2545080" y="2590800"/>
            <a:ext cx="3779520" cy="1996440"/>
            <a:chOff x="2545080" y="2590800"/>
            <a:chExt cx="3779520" cy="1996440"/>
          </a:xfrm>
        </p:grpSpPr>
        <p:sp>
          <p:nvSpPr>
            <p:cNvPr id="9" name="Rectangle 8"/>
            <p:cNvSpPr/>
            <p:nvPr/>
          </p:nvSpPr>
          <p:spPr>
            <a:xfrm>
              <a:off x="2545080" y="4236720"/>
              <a:ext cx="99060" cy="335280"/>
            </a:xfrm>
            <a:prstGeom prst="rect">
              <a:avLst/>
            </a:prstGeom>
            <a:solidFill>
              <a:srgbClr val="FFFF00"/>
            </a:solidFill>
            <a:ln>
              <a:prstDash val="sys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2720340" y="4236720"/>
              <a:ext cx="99060" cy="335280"/>
            </a:xfrm>
            <a:prstGeom prst="rect">
              <a:avLst/>
            </a:prstGeom>
            <a:solidFill>
              <a:srgbClr val="FFFF00"/>
            </a:solidFill>
            <a:ln>
              <a:prstDash val="sys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2887980" y="4236720"/>
              <a:ext cx="99060" cy="335280"/>
            </a:xfrm>
            <a:prstGeom prst="rect">
              <a:avLst/>
            </a:prstGeom>
            <a:solidFill>
              <a:srgbClr val="FFFF00"/>
            </a:solidFill>
            <a:ln>
              <a:prstDash val="sys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3116580" y="3573780"/>
              <a:ext cx="99060" cy="335280"/>
            </a:xfrm>
            <a:prstGeom prst="rect">
              <a:avLst/>
            </a:prstGeom>
            <a:solidFill>
              <a:srgbClr val="FFFF00"/>
            </a:solidFill>
            <a:ln>
              <a:prstDash val="sys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299460" y="4236720"/>
              <a:ext cx="99060" cy="335280"/>
            </a:xfrm>
            <a:prstGeom prst="rect">
              <a:avLst/>
            </a:prstGeom>
            <a:solidFill>
              <a:srgbClr val="FFFF00"/>
            </a:solidFill>
            <a:ln>
              <a:prstDash val="sys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520440" y="3909060"/>
              <a:ext cx="99060" cy="335280"/>
            </a:xfrm>
            <a:prstGeom prst="rect">
              <a:avLst/>
            </a:prstGeom>
            <a:solidFill>
              <a:srgbClr val="FFFF00"/>
            </a:solidFill>
            <a:ln>
              <a:prstDash val="sys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3710940" y="3909060"/>
              <a:ext cx="99060" cy="335280"/>
            </a:xfrm>
            <a:prstGeom prst="rect">
              <a:avLst/>
            </a:prstGeom>
            <a:solidFill>
              <a:srgbClr val="FFFF00"/>
            </a:solidFill>
            <a:ln>
              <a:prstDash val="sys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3886200" y="3916680"/>
              <a:ext cx="99060" cy="335280"/>
            </a:xfrm>
            <a:prstGeom prst="rect">
              <a:avLst/>
            </a:prstGeom>
            <a:solidFill>
              <a:srgbClr val="FFFF00"/>
            </a:solidFill>
            <a:ln>
              <a:prstDash val="sys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4091940" y="4236720"/>
              <a:ext cx="99060" cy="335280"/>
            </a:xfrm>
            <a:prstGeom prst="rect">
              <a:avLst/>
            </a:prstGeom>
            <a:solidFill>
              <a:srgbClr val="FFFF00"/>
            </a:solidFill>
            <a:ln>
              <a:prstDash val="sys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678680" y="4236720"/>
              <a:ext cx="99060" cy="335280"/>
            </a:xfrm>
            <a:prstGeom prst="rect">
              <a:avLst/>
            </a:prstGeom>
            <a:solidFill>
              <a:srgbClr val="FFFF00"/>
            </a:solidFill>
            <a:ln>
              <a:prstDash val="sys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290060" y="3901440"/>
              <a:ext cx="99060" cy="335280"/>
            </a:xfrm>
            <a:prstGeom prst="rect">
              <a:avLst/>
            </a:prstGeom>
            <a:solidFill>
              <a:srgbClr val="FFFF00"/>
            </a:solidFill>
            <a:ln>
              <a:prstDash val="sys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4465320" y="3909060"/>
              <a:ext cx="99060" cy="335280"/>
            </a:xfrm>
            <a:prstGeom prst="rect">
              <a:avLst/>
            </a:prstGeom>
            <a:solidFill>
              <a:srgbClr val="FFFF00"/>
            </a:solidFill>
            <a:ln>
              <a:prstDash val="sys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5257800" y="4251960"/>
              <a:ext cx="99060" cy="335280"/>
            </a:xfrm>
            <a:prstGeom prst="rect">
              <a:avLst/>
            </a:prstGeom>
            <a:solidFill>
              <a:srgbClr val="FFFF00"/>
            </a:solidFill>
            <a:ln>
              <a:prstDash val="sys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5052060" y="4251960"/>
              <a:ext cx="99060" cy="335280"/>
            </a:xfrm>
            <a:prstGeom prst="rect">
              <a:avLst/>
            </a:prstGeom>
            <a:solidFill>
              <a:srgbClr val="FFFF00"/>
            </a:solidFill>
            <a:ln>
              <a:prstDash val="sys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4869180" y="3581400"/>
              <a:ext cx="99060" cy="335280"/>
            </a:xfrm>
            <a:prstGeom prst="rect">
              <a:avLst/>
            </a:prstGeom>
            <a:solidFill>
              <a:srgbClr val="FFFF00"/>
            </a:solidFill>
            <a:ln>
              <a:prstDash val="sys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5471160" y="3901440"/>
              <a:ext cx="99060" cy="335280"/>
            </a:xfrm>
            <a:prstGeom prst="rect">
              <a:avLst/>
            </a:prstGeom>
            <a:solidFill>
              <a:srgbClr val="FFFF00"/>
            </a:solidFill>
            <a:ln>
              <a:prstDash val="sys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5646420" y="3909060"/>
              <a:ext cx="99060" cy="335280"/>
            </a:xfrm>
            <a:prstGeom prst="rect">
              <a:avLst/>
            </a:prstGeom>
            <a:solidFill>
              <a:srgbClr val="FFFF00"/>
            </a:solidFill>
            <a:ln>
              <a:prstDash val="sys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5836920" y="4244340"/>
              <a:ext cx="99060" cy="335280"/>
            </a:xfrm>
            <a:prstGeom prst="rect">
              <a:avLst/>
            </a:prstGeom>
            <a:solidFill>
              <a:srgbClr val="FFFF00"/>
            </a:solidFill>
            <a:ln>
              <a:prstDash val="sys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6035040" y="2590800"/>
              <a:ext cx="99060" cy="335280"/>
            </a:xfrm>
            <a:prstGeom prst="rect">
              <a:avLst/>
            </a:prstGeom>
            <a:solidFill>
              <a:srgbClr val="FFFF00"/>
            </a:solidFill>
            <a:ln>
              <a:prstDash val="sys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6225540" y="2918460"/>
              <a:ext cx="99060" cy="335280"/>
            </a:xfrm>
            <a:prstGeom prst="rect">
              <a:avLst/>
            </a:prstGeom>
            <a:solidFill>
              <a:srgbClr val="FFFF00"/>
            </a:solidFill>
            <a:ln>
              <a:prstDash val="sys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41941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9" name="Picture 2"/>
          <p:cNvPicPr>
            <a:picLocks noChangeAspect="1" noChangeArrowheads="1"/>
          </p:cNvPicPr>
          <p:nvPr/>
        </p:nvPicPr>
        <p:blipFill>
          <a:blip r:embed="rId4"/>
          <a:srcRect l="18323" t="23392" r="55392" b="28540"/>
          <a:stretch>
            <a:fillRect/>
          </a:stretch>
        </p:blipFill>
        <p:spPr bwMode="auto">
          <a:xfrm>
            <a:off x="0" y="1143000"/>
            <a:ext cx="2070100" cy="2971800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</p:spPr>
      </p:pic>
      <p:sp>
        <p:nvSpPr>
          <p:cNvPr id="14340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dirty="0" smtClean="0"/>
              <a:t>A better solution</a:t>
            </a:r>
          </a:p>
        </p:txBody>
      </p:sp>
      <p:sp>
        <p:nvSpPr>
          <p:cNvPr id="14341" name="Text Box 4"/>
          <p:cNvSpPr txBox="1">
            <a:spLocks noChangeArrowheads="1"/>
          </p:cNvSpPr>
          <p:nvPr/>
        </p:nvSpPr>
        <p:spPr bwMode="auto">
          <a:xfrm>
            <a:off x="2362200" y="1143000"/>
            <a:ext cx="5715000" cy="1754326"/>
          </a:xfrm>
          <a:prstGeom prst="rect">
            <a:avLst/>
          </a:prstGeom>
          <a:solidFill>
            <a:schemeClr val="bg1"/>
          </a:solidFill>
          <a:ln w="38100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dirty="0">
                <a:solidFill>
                  <a:prstClr val="black"/>
                </a:solidFill>
              </a:rPr>
              <a:t>I bought a loaded twenty-sided dice on </a:t>
            </a:r>
            <a:r>
              <a:rPr lang="en-US" altLang="zh-CN" dirty="0" err="1">
                <a:solidFill>
                  <a:prstClr val="black"/>
                </a:solidFill>
              </a:rPr>
              <a:t>Taobao</a:t>
            </a:r>
            <a:r>
              <a:rPr lang="en-US" altLang="zh-CN" dirty="0">
                <a:solidFill>
                  <a:prstClr val="black"/>
                </a:solidFill>
              </a:rPr>
              <a:t>…but it didn’t come with any specs.  How can I find out how it behaves?</a:t>
            </a:r>
          </a:p>
          <a:p>
            <a:pPr>
              <a:spcBef>
                <a:spcPct val="50000"/>
              </a:spcBef>
            </a:pPr>
            <a:endParaRPr lang="en-US" altLang="zh-CN" dirty="0">
              <a:solidFill>
                <a:prstClr val="black"/>
              </a:solidFill>
            </a:endParaRPr>
          </a:p>
          <a:p>
            <a:pPr>
              <a:spcBef>
                <a:spcPct val="50000"/>
              </a:spcBef>
            </a:pPr>
            <a:endParaRPr lang="en-US" altLang="zh-CN" dirty="0">
              <a:solidFill>
                <a:prstClr val="black"/>
              </a:solidFill>
            </a:endParaRPr>
          </a:p>
        </p:txBody>
      </p:sp>
      <p:graphicFrame>
        <p:nvGraphicFramePr>
          <p:cNvPr id="14338" name="Object 5"/>
          <p:cNvGraphicFramePr>
            <a:graphicFrameLocks noGrp="1" noChangeAspect="1"/>
          </p:cNvGraphicFramePr>
          <p:nvPr>
            <p:ph idx="1"/>
          </p:nvPr>
        </p:nvGraphicFramePr>
        <p:xfrm>
          <a:off x="2232025" y="2085975"/>
          <a:ext cx="4260850" cy="3014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32" name="Chart" r:id="rId5" imgW="5467350" imgH="3867150" progId="Excel.Sheet.8">
                  <p:embed/>
                </p:oleObj>
              </mc:Choice>
              <mc:Fallback>
                <p:oleObj name="Chart" r:id="rId5" imgW="5467350" imgH="3867150" progId="Excel.Shee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32025" y="2085975"/>
                        <a:ext cx="4260850" cy="3014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CC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342" name="Text Box 7"/>
          <p:cNvSpPr txBox="1">
            <a:spLocks noChangeArrowheads="1"/>
          </p:cNvSpPr>
          <p:nvPr/>
        </p:nvSpPr>
        <p:spPr bwMode="auto">
          <a:xfrm>
            <a:off x="6762750" y="2162175"/>
            <a:ext cx="2381250" cy="2862322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solidFill>
                  <a:prstClr val="black"/>
                </a:solidFill>
              </a:rPr>
              <a:t>P(1)=1/40</a:t>
            </a:r>
          </a:p>
          <a:p>
            <a:pPr>
              <a:spcBef>
                <a:spcPct val="50000"/>
              </a:spcBef>
            </a:pPr>
            <a:r>
              <a:rPr lang="en-US" dirty="0">
                <a:solidFill>
                  <a:prstClr val="black"/>
                </a:solidFill>
              </a:rPr>
              <a:t>P(2)=1/40</a:t>
            </a:r>
          </a:p>
          <a:p>
            <a:pPr>
              <a:spcBef>
                <a:spcPct val="50000"/>
              </a:spcBef>
            </a:pPr>
            <a:r>
              <a:rPr lang="en-US" dirty="0">
                <a:solidFill>
                  <a:prstClr val="black"/>
                </a:solidFill>
              </a:rPr>
              <a:t>P(3)=1/40</a:t>
            </a:r>
          </a:p>
          <a:p>
            <a:pPr>
              <a:spcBef>
                <a:spcPct val="50000"/>
              </a:spcBef>
            </a:pPr>
            <a:r>
              <a:rPr lang="en-US" dirty="0">
                <a:solidFill>
                  <a:prstClr val="black"/>
                </a:solidFill>
              </a:rPr>
              <a:t>P(4)=(2+1)/40</a:t>
            </a:r>
          </a:p>
          <a:p>
            <a:pPr>
              <a:spcBef>
                <a:spcPct val="50000"/>
              </a:spcBef>
            </a:pPr>
            <a:r>
              <a:rPr lang="en-US" dirty="0">
                <a:solidFill>
                  <a:prstClr val="black"/>
                </a:solidFill>
              </a:rPr>
              <a:t>…</a:t>
            </a:r>
          </a:p>
          <a:p>
            <a:pPr>
              <a:spcBef>
                <a:spcPct val="50000"/>
              </a:spcBef>
            </a:pPr>
            <a:r>
              <a:rPr lang="en-US" dirty="0">
                <a:solidFill>
                  <a:prstClr val="black"/>
                </a:solidFill>
              </a:rPr>
              <a:t>P(19)=(5+1)/40</a:t>
            </a:r>
          </a:p>
          <a:p>
            <a:pPr>
              <a:spcBef>
                <a:spcPct val="50000"/>
              </a:spcBef>
            </a:pPr>
            <a:r>
              <a:rPr lang="en-US" dirty="0">
                <a:solidFill>
                  <a:prstClr val="black"/>
                </a:solidFill>
              </a:rPr>
              <a:t>P(20)=(4+1)/40=1/8</a:t>
            </a:r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/>
        </p:nvGraphicFramePr>
        <p:xfrm>
          <a:off x="815975" y="5270500"/>
          <a:ext cx="465455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33" name="Equation" r:id="rId7" imgW="2133360" imgH="419040" progId="Equation.3">
                  <p:embed/>
                </p:oleObj>
              </mc:Choice>
              <mc:Fallback>
                <p:oleObj name="Equation" r:id="rId7" imgW="2133360" imgH="419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5975" y="5270500"/>
                        <a:ext cx="4654550" cy="914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0" name="Straight Connector 9"/>
          <p:cNvCxnSpPr/>
          <p:nvPr/>
        </p:nvCxnSpPr>
        <p:spPr>
          <a:xfrm rot="10800000">
            <a:off x="6762750" y="5024497"/>
            <a:ext cx="238125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854700" y="5448637"/>
            <a:ext cx="3073400" cy="70788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prstClr val="black"/>
                </a:solidFill>
              </a:rPr>
              <a:t>Really different! Maybe I should “imagine” less data?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2545080" y="2590800"/>
            <a:ext cx="3779520" cy="1996440"/>
            <a:chOff x="2545080" y="2590800"/>
            <a:chExt cx="3779520" cy="1996440"/>
          </a:xfrm>
        </p:grpSpPr>
        <p:sp>
          <p:nvSpPr>
            <p:cNvPr id="13" name="Rectangle 12"/>
            <p:cNvSpPr/>
            <p:nvPr/>
          </p:nvSpPr>
          <p:spPr>
            <a:xfrm>
              <a:off x="2545080" y="4236720"/>
              <a:ext cx="99060" cy="335280"/>
            </a:xfrm>
            <a:prstGeom prst="rect">
              <a:avLst/>
            </a:prstGeom>
            <a:solidFill>
              <a:srgbClr val="FFFF00"/>
            </a:solidFill>
            <a:ln>
              <a:prstDash val="sys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720340" y="4236720"/>
              <a:ext cx="99060" cy="335280"/>
            </a:xfrm>
            <a:prstGeom prst="rect">
              <a:avLst/>
            </a:prstGeom>
            <a:solidFill>
              <a:srgbClr val="FFFF00"/>
            </a:solidFill>
            <a:ln>
              <a:prstDash val="sys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887980" y="4236720"/>
              <a:ext cx="99060" cy="335280"/>
            </a:xfrm>
            <a:prstGeom prst="rect">
              <a:avLst/>
            </a:prstGeom>
            <a:solidFill>
              <a:srgbClr val="FFFF00"/>
            </a:solidFill>
            <a:ln>
              <a:prstDash val="sys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3116580" y="3573780"/>
              <a:ext cx="99060" cy="335280"/>
            </a:xfrm>
            <a:prstGeom prst="rect">
              <a:avLst/>
            </a:prstGeom>
            <a:solidFill>
              <a:srgbClr val="FFFF00"/>
            </a:solidFill>
            <a:ln>
              <a:prstDash val="sys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299460" y="4236720"/>
              <a:ext cx="99060" cy="335280"/>
            </a:xfrm>
            <a:prstGeom prst="rect">
              <a:avLst/>
            </a:prstGeom>
            <a:solidFill>
              <a:srgbClr val="FFFF00"/>
            </a:solidFill>
            <a:ln>
              <a:prstDash val="sys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3520440" y="3909060"/>
              <a:ext cx="99060" cy="335280"/>
            </a:xfrm>
            <a:prstGeom prst="rect">
              <a:avLst/>
            </a:prstGeom>
            <a:solidFill>
              <a:srgbClr val="FFFF00"/>
            </a:solidFill>
            <a:ln>
              <a:prstDash val="sys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3710940" y="3909060"/>
              <a:ext cx="99060" cy="335280"/>
            </a:xfrm>
            <a:prstGeom prst="rect">
              <a:avLst/>
            </a:prstGeom>
            <a:solidFill>
              <a:srgbClr val="FFFF00"/>
            </a:solidFill>
            <a:ln>
              <a:prstDash val="sys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3886200" y="3916680"/>
              <a:ext cx="99060" cy="335280"/>
            </a:xfrm>
            <a:prstGeom prst="rect">
              <a:avLst/>
            </a:prstGeom>
            <a:solidFill>
              <a:srgbClr val="FFFF00"/>
            </a:solidFill>
            <a:ln>
              <a:prstDash val="sys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4091940" y="4236720"/>
              <a:ext cx="99060" cy="335280"/>
            </a:xfrm>
            <a:prstGeom prst="rect">
              <a:avLst/>
            </a:prstGeom>
            <a:solidFill>
              <a:srgbClr val="FFFF00"/>
            </a:solidFill>
            <a:ln>
              <a:prstDash val="sys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4678680" y="4236720"/>
              <a:ext cx="99060" cy="335280"/>
            </a:xfrm>
            <a:prstGeom prst="rect">
              <a:avLst/>
            </a:prstGeom>
            <a:solidFill>
              <a:srgbClr val="FFFF00"/>
            </a:solidFill>
            <a:ln>
              <a:prstDash val="sys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4290060" y="3901440"/>
              <a:ext cx="99060" cy="335280"/>
            </a:xfrm>
            <a:prstGeom prst="rect">
              <a:avLst/>
            </a:prstGeom>
            <a:solidFill>
              <a:srgbClr val="FFFF00"/>
            </a:solidFill>
            <a:ln>
              <a:prstDash val="sys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4465320" y="3909060"/>
              <a:ext cx="99060" cy="335280"/>
            </a:xfrm>
            <a:prstGeom prst="rect">
              <a:avLst/>
            </a:prstGeom>
            <a:solidFill>
              <a:srgbClr val="FFFF00"/>
            </a:solidFill>
            <a:ln>
              <a:prstDash val="sys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5257800" y="4251960"/>
              <a:ext cx="99060" cy="335280"/>
            </a:xfrm>
            <a:prstGeom prst="rect">
              <a:avLst/>
            </a:prstGeom>
            <a:solidFill>
              <a:srgbClr val="FFFF00"/>
            </a:solidFill>
            <a:ln>
              <a:prstDash val="sys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5052060" y="4251960"/>
              <a:ext cx="99060" cy="335280"/>
            </a:xfrm>
            <a:prstGeom prst="rect">
              <a:avLst/>
            </a:prstGeom>
            <a:solidFill>
              <a:srgbClr val="FFFF00"/>
            </a:solidFill>
            <a:ln>
              <a:prstDash val="sys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4869180" y="3581400"/>
              <a:ext cx="99060" cy="335280"/>
            </a:xfrm>
            <a:prstGeom prst="rect">
              <a:avLst/>
            </a:prstGeom>
            <a:solidFill>
              <a:srgbClr val="FFFF00"/>
            </a:solidFill>
            <a:ln>
              <a:prstDash val="sys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5471160" y="3901440"/>
              <a:ext cx="99060" cy="335280"/>
            </a:xfrm>
            <a:prstGeom prst="rect">
              <a:avLst/>
            </a:prstGeom>
            <a:solidFill>
              <a:srgbClr val="FFFF00"/>
            </a:solidFill>
            <a:ln>
              <a:prstDash val="sys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5646420" y="3909060"/>
              <a:ext cx="99060" cy="335280"/>
            </a:xfrm>
            <a:prstGeom prst="rect">
              <a:avLst/>
            </a:prstGeom>
            <a:solidFill>
              <a:srgbClr val="FFFF00"/>
            </a:solidFill>
            <a:ln>
              <a:prstDash val="sys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5836920" y="4244340"/>
              <a:ext cx="99060" cy="335280"/>
            </a:xfrm>
            <a:prstGeom prst="rect">
              <a:avLst/>
            </a:prstGeom>
            <a:solidFill>
              <a:srgbClr val="FFFF00"/>
            </a:solidFill>
            <a:ln>
              <a:prstDash val="sys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6035040" y="2590800"/>
              <a:ext cx="99060" cy="335280"/>
            </a:xfrm>
            <a:prstGeom prst="rect">
              <a:avLst/>
            </a:prstGeom>
            <a:solidFill>
              <a:srgbClr val="FFFF00"/>
            </a:solidFill>
            <a:ln>
              <a:prstDash val="sys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6225540" y="2918460"/>
              <a:ext cx="99060" cy="335280"/>
            </a:xfrm>
            <a:prstGeom prst="rect">
              <a:avLst/>
            </a:prstGeom>
            <a:solidFill>
              <a:srgbClr val="FFFF00"/>
            </a:solidFill>
            <a:ln>
              <a:prstDash val="sys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78806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9" name="Picture 2"/>
          <p:cNvPicPr>
            <a:picLocks noChangeAspect="1" noChangeArrowheads="1"/>
          </p:cNvPicPr>
          <p:nvPr/>
        </p:nvPicPr>
        <p:blipFill>
          <a:blip r:embed="rId4"/>
          <a:srcRect l="18323" t="23392" r="55392" b="28540"/>
          <a:stretch>
            <a:fillRect/>
          </a:stretch>
        </p:blipFill>
        <p:spPr bwMode="auto">
          <a:xfrm>
            <a:off x="0" y="1143000"/>
            <a:ext cx="2070100" cy="2971800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</p:spPr>
      </p:pic>
      <p:sp>
        <p:nvSpPr>
          <p:cNvPr id="14340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dirty="0" smtClean="0"/>
              <a:t>A better solution</a:t>
            </a:r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/>
        </p:nvGraphicFramePr>
        <p:xfrm>
          <a:off x="2967037" y="2552700"/>
          <a:ext cx="465455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56" name="Equation" r:id="rId5" imgW="2133360" imgH="419040" progId="Equation.3">
                  <p:embed/>
                </p:oleObj>
              </mc:Choice>
              <mc:Fallback>
                <p:oleObj name="Equation" r:id="rId5" imgW="2133360" imgH="419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67037" y="2552700"/>
                        <a:ext cx="4654550" cy="914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ight Arrow 11"/>
          <p:cNvSpPr/>
          <p:nvPr/>
        </p:nvSpPr>
        <p:spPr>
          <a:xfrm>
            <a:off x="3652838" y="3848100"/>
            <a:ext cx="619125" cy="3810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graphicFrame>
        <p:nvGraphicFramePr>
          <p:cNvPr id="275460" name="Object 4"/>
          <p:cNvGraphicFramePr>
            <a:graphicFrameLocks noChangeAspect="1"/>
          </p:cNvGraphicFramePr>
          <p:nvPr/>
        </p:nvGraphicFramePr>
        <p:xfrm>
          <a:off x="4584700" y="3657600"/>
          <a:ext cx="2798763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57" name="Equation" r:id="rId7" imgW="1282680" imgH="419040" progId="Equation.3">
                  <p:embed/>
                </p:oleObj>
              </mc:Choice>
              <mc:Fallback>
                <p:oleObj name="Equation" r:id="rId7" imgW="1282680" imgH="419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84700" y="3657600"/>
                        <a:ext cx="2798763" cy="914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2657475" y="1143000"/>
            <a:ext cx="610552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prstClr val="black"/>
                </a:solidFill>
              </a:rPr>
              <a:t>Q: What if I used </a:t>
            </a:r>
            <a:r>
              <a:rPr lang="en-US" sz="2800" i="1" dirty="0">
                <a:solidFill>
                  <a:prstClr val="black"/>
                </a:solidFill>
              </a:rPr>
              <a:t>m </a:t>
            </a:r>
            <a:r>
              <a:rPr lang="en-US" sz="2800" dirty="0">
                <a:solidFill>
                  <a:prstClr val="black"/>
                </a:solidFill>
              </a:rPr>
              <a:t>rolls with a probability of </a:t>
            </a:r>
            <a:r>
              <a:rPr lang="en-US" sz="2800" i="1" dirty="0">
                <a:solidFill>
                  <a:prstClr val="black"/>
                </a:solidFill>
              </a:rPr>
              <a:t>q=1/20 </a:t>
            </a:r>
            <a:r>
              <a:rPr lang="en-US" sz="2800" dirty="0">
                <a:solidFill>
                  <a:prstClr val="black"/>
                </a:solidFill>
              </a:rPr>
              <a:t>of rolling any </a:t>
            </a:r>
            <a:r>
              <a:rPr lang="en-US" sz="2800" i="1" dirty="0" err="1">
                <a:solidFill>
                  <a:prstClr val="black"/>
                </a:solidFill>
              </a:rPr>
              <a:t>i</a:t>
            </a:r>
            <a:r>
              <a:rPr lang="en-US" sz="2800" i="1" dirty="0">
                <a:solidFill>
                  <a:prstClr val="black"/>
                </a:solidFill>
              </a:rPr>
              <a:t>?</a:t>
            </a:r>
            <a:r>
              <a:rPr lang="en-US" sz="2800" dirty="0">
                <a:solidFill>
                  <a:prstClr val="black"/>
                </a:solidFill>
              </a:rPr>
              <a:t>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657475" y="4849793"/>
            <a:ext cx="610552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prstClr val="black"/>
                </a:solidFill>
              </a:rPr>
              <a:t>I can use this formula with m&gt;20, or </a:t>
            </a:r>
            <a:r>
              <a:rPr lang="en-US" sz="2800" dirty="0" smtClean="0">
                <a:solidFill>
                  <a:prstClr val="black"/>
                </a:solidFill>
              </a:rPr>
              <a:t>with </a:t>
            </a:r>
            <a:r>
              <a:rPr lang="en-US" sz="2800" i="1" dirty="0">
                <a:solidFill>
                  <a:prstClr val="black"/>
                </a:solidFill>
              </a:rPr>
              <a:t>m&lt;20 … </a:t>
            </a:r>
            <a:r>
              <a:rPr lang="en-US" sz="2800" dirty="0">
                <a:solidFill>
                  <a:prstClr val="black"/>
                </a:solidFill>
              </a:rPr>
              <a:t>say with </a:t>
            </a:r>
            <a:r>
              <a:rPr lang="en-US" sz="2800" i="1" dirty="0">
                <a:solidFill>
                  <a:prstClr val="black"/>
                </a:solidFill>
              </a:rPr>
              <a:t>m=1</a:t>
            </a:r>
            <a:endParaRPr lang="en-US" sz="28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6981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9" name="Picture 2"/>
          <p:cNvPicPr>
            <a:picLocks noChangeAspect="1" noChangeArrowheads="1"/>
          </p:cNvPicPr>
          <p:nvPr/>
        </p:nvPicPr>
        <p:blipFill>
          <a:blip r:embed="rId4"/>
          <a:srcRect l="18323" t="23392" r="55392" b="28540"/>
          <a:stretch>
            <a:fillRect/>
          </a:stretch>
        </p:blipFill>
        <p:spPr bwMode="auto">
          <a:xfrm>
            <a:off x="0" y="1143000"/>
            <a:ext cx="2070100" cy="2971800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</p:spPr>
      </p:pic>
      <p:sp>
        <p:nvSpPr>
          <p:cNvPr id="14340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dirty="0" smtClean="0"/>
              <a:t>A better solution</a:t>
            </a:r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/>
        </p:nvGraphicFramePr>
        <p:xfrm>
          <a:off x="2967037" y="2552700"/>
          <a:ext cx="465455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80" name="Equation" r:id="rId5" imgW="2133360" imgH="419040" progId="Equation.3">
                  <p:embed/>
                </p:oleObj>
              </mc:Choice>
              <mc:Fallback>
                <p:oleObj name="Equation" r:id="rId5" imgW="2133360" imgH="419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67037" y="2552700"/>
                        <a:ext cx="4654550" cy="914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ight Arrow 11"/>
          <p:cNvSpPr/>
          <p:nvPr/>
        </p:nvSpPr>
        <p:spPr>
          <a:xfrm>
            <a:off x="3652838" y="3848100"/>
            <a:ext cx="619125" cy="3810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graphicFrame>
        <p:nvGraphicFramePr>
          <p:cNvPr id="275460" name="Object 4"/>
          <p:cNvGraphicFramePr>
            <a:graphicFrameLocks noChangeAspect="1"/>
          </p:cNvGraphicFramePr>
          <p:nvPr/>
        </p:nvGraphicFramePr>
        <p:xfrm>
          <a:off x="4584700" y="3657600"/>
          <a:ext cx="2798763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81" name="Equation" r:id="rId7" imgW="1282680" imgH="419040" progId="Equation.3">
                  <p:embed/>
                </p:oleObj>
              </mc:Choice>
              <mc:Fallback>
                <p:oleObj name="Equation" r:id="rId7" imgW="1282680" imgH="419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84700" y="3657600"/>
                        <a:ext cx="2798763" cy="914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2657475" y="1143000"/>
            <a:ext cx="610552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prstClr val="black"/>
                </a:solidFill>
              </a:rPr>
              <a:t>Q: What if I used </a:t>
            </a:r>
            <a:r>
              <a:rPr lang="en-US" sz="2800" i="1" dirty="0">
                <a:solidFill>
                  <a:prstClr val="black"/>
                </a:solidFill>
              </a:rPr>
              <a:t>m </a:t>
            </a:r>
            <a:r>
              <a:rPr lang="en-US" sz="2800" dirty="0">
                <a:solidFill>
                  <a:prstClr val="black"/>
                </a:solidFill>
              </a:rPr>
              <a:t>rolls with a probability of </a:t>
            </a:r>
            <a:r>
              <a:rPr lang="en-US" sz="2800" i="1" dirty="0">
                <a:solidFill>
                  <a:prstClr val="black"/>
                </a:solidFill>
              </a:rPr>
              <a:t>q=1/20 </a:t>
            </a:r>
            <a:r>
              <a:rPr lang="en-US" sz="2800" dirty="0">
                <a:solidFill>
                  <a:prstClr val="black"/>
                </a:solidFill>
              </a:rPr>
              <a:t>of rolling any </a:t>
            </a:r>
            <a:r>
              <a:rPr lang="en-US" sz="2800" i="1" dirty="0" err="1">
                <a:solidFill>
                  <a:prstClr val="black"/>
                </a:solidFill>
              </a:rPr>
              <a:t>i</a:t>
            </a:r>
            <a:r>
              <a:rPr lang="en-US" sz="2800" i="1" dirty="0">
                <a:solidFill>
                  <a:prstClr val="black"/>
                </a:solidFill>
              </a:rPr>
              <a:t>?</a:t>
            </a:r>
            <a:r>
              <a:rPr lang="en-US" sz="2800" dirty="0">
                <a:solidFill>
                  <a:prstClr val="black"/>
                </a:solidFill>
              </a:rPr>
              <a:t>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00075" y="4849793"/>
            <a:ext cx="773112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prstClr val="black"/>
                </a:solidFill>
              </a:rPr>
              <a:t>If </a:t>
            </a:r>
            <a:r>
              <a:rPr lang="en-US" sz="2800" i="1" dirty="0">
                <a:solidFill>
                  <a:prstClr val="black"/>
                </a:solidFill>
              </a:rPr>
              <a:t>m&gt;&gt;C(ANY) </a:t>
            </a:r>
            <a:r>
              <a:rPr lang="en-US" sz="2800" dirty="0">
                <a:solidFill>
                  <a:prstClr val="black"/>
                </a:solidFill>
              </a:rPr>
              <a:t>then your imagination </a:t>
            </a:r>
            <a:r>
              <a:rPr lang="en-US" sz="2800" i="1" dirty="0">
                <a:solidFill>
                  <a:prstClr val="black"/>
                </a:solidFill>
              </a:rPr>
              <a:t>q </a:t>
            </a:r>
            <a:r>
              <a:rPr lang="en-US" sz="2800" dirty="0">
                <a:solidFill>
                  <a:prstClr val="black"/>
                </a:solidFill>
              </a:rPr>
              <a:t>rules</a:t>
            </a:r>
          </a:p>
          <a:p>
            <a:r>
              <a:rPr lang="en-US" sz="2800" dirty="0">
                <a:solidFill>
                  <a:prstClr val="black"/>
                </a:solidFill>
              </a:rPr>
              <a:t>If </a:t>
            </a:r>
            <a:r>
              <a:rPr lang="en-US" sz="2800" i="1" dirty="0">
                <a:solidFill>
                  <a:prstClr val="black"/>
                </a:solidFill>
              </a:rPr>
              <a:t>m&lt;&lt;C(ANY) </a:t>
            </a:r>
            <a:r>
              <a:rPr lang="en-US" sz="2800" dirty="0">
                <a:solidFill>
                  <a:prstClr val="black"/>
                </a:solidFill>
              </a:rPr>
              <a:t>then your data rules BUT you never  end up with P(</a:t>
            </a:r>
            <a:r>
              <a:rPr lang="en-US" sz="2800" i="1" dirty="0" err="1">
                <a:solidFill>
                  <a:prstClr val="black"/>
                </a:solidFill>
              </a:rPr>
              <a:t>i</a:t>
            </a:r>
            <a:r>
              <a:rPr lang="en-US" sz="2800" dirty="0">
                <a:solidFill>
                  <a:prstClr val="black"/>
                </a:solidFill>
              </a:rPr>
              <a:t>)=0</a:t>
            </a:r>
          </a:p>
        </p:txBody>
      </p:sp>
    </p:spTree>
    <p:extLst>
      <p:ext uri="{BB962C8B-B14F-4D97-AF65-F5344CB8AC3E}">
        <p14:creationId xmlns:p14="http://schemas.microsoft.com/office/powerpoint/2010/main" val="650009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9" name="Picture 2"/>
          <p:cNvPicPr>
            <a:picLocks noChangeAspect="1" noChangeArrowheads="1"/>
          </p:cNvPicPr>
          <p:nvPr/>
        </p:nvPicPr>
        <p:blipFill>
          <a:blip r:embed="rId4"/>
          <a:srcRect l="18323" t="23392" r="55392" b="28540"/>
          <a:stretch>
            <a:fillRect/>
          </a:stretch>
        </p:blipFill>
        <p:spPr bwMode="auto">
          <a:xfrm>
            <a:off x="0" y="1143000"/>
            <a:ext cx="2070100" cy="2971800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</p:spPr>
      </p:pic>
      <p:sp>
        <p:nvSpPr>
          <p:cNvPr id="14340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dirty="0" smtClean="0"/>
              <a:t>Terminology – more later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363787" y="1143000"/>
            <a:ext cx="6105525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prstClr val="black"/>
                </a:solidFill>
              </a:rPr>
              <a:t>This is called a </a:t>
            </a:r>
            <a:r>
              <a:rPr lang="en-US" sz="2800" i="1" dirty="0">
                <a:solidFill>
                  <a:srgbClr val="FF0000"/>
                </a:solidFill>
              </a:rPr>
              <a:t>uniform </a:t>
            </a:r>
            <a:r>
              <a:rPr lang="en-US" sz="2800" i="1" dirty="0" err="1">
                <a:solidFill>
                  <a:srgbClr val="FF0000"/>
                </a:solidFill>
              </a:rPr>
              <a:t>Dirichlet</a:t>
            </a:r>
            <a:r>
              <a:rPr lang="en-US" sz="2800" dirty="0">
                <a:solidFill>
                  <a:srgbClr val="FF0000"/>
                </a:solidFill>
              </a:rPr>
              <a:t> prior</a:t>
            </a:r>
          </a:p>
          <a:p>
            <a:endParaRPr lang="en-US" sz="2800" dirty="0">
              <a:solidFill>
                <a:prstClr val="black"/>
              </a:solidFill>
            </a:endParaRPr>
          </a:p>
          <a:p>
            <a:r>
              <a:rPr lang="en-US" sz="2800" dirty="0">
                <a:solidFill>
                  <a:prstClr val="black"/>
                </a:solidFill>
              </a:rPr>
              <a:t>C(</a:t>
            </a:r>
            <a:r>
              <a:rPr lang="en-US" sz="2800" dirty="0" err="1">
                <a:solidFill>
                  <a:prstClr val="black"/>
                </a:solidFill>
              </a:rPr>
              <a:t>i</a:t>
            </a:r>
            <a:r>
              <a:rPr lang="en-US" sz="2800" dirty="0">
                <a:solidFill>
                  <a:prstClr val="black"/>
                </a:solidFill>
              </a:rPr>
              <a:t>), C(ANY) are </a:t>
            </a:r>
            <a:r>
              <a:rPr lang="en-US" sz="2800" i="1" dirty="0">
                <a:solidFill>
                  <a:prstClr val="black"/>
                </a:solidFill>
              </a:rPr>
              <a:t>sufficient statistics</a:t>
            </a:r>
          </a:p>
          <a:p>
            <a:endParaRPr lang="en-US" sz="2800" i="1" dirty="0">
              <a:solidFill>
                <a:prstClr val="black"/>
              </a:solidFill>
            </a:endParaRPr>
          </a:p>
          <a:p>
            <a:endParaRPr lang="en-US" sz="2800" dirty="0">
              <a:solidFill>
                <a:prstClr val="black"/>
              </a:solidFill>
            </a:endParaRPr>
          </a:p>
          <a:p>
            <a:endParaRPr lang="en-US" sz="2800" dirty="0">
              <a:solidFill>
                <a:prstClr val="black"/>
              </a:solidFill>
            </a:endParaRPr>
          </a:p>
          <a:p>
            <a:endParaRPr lang="en-US" sz="2800" dirty="0">
              <a:solidFill>
                <a:prstClr val="black"/>
              </a:solidFill>
            </a:endParaRPr>
          </a:p>
        </p:txBody>
      </p:sp>
      <p:graphicFrame>
        <p:nvGraphicFramePr>
          <p:cNvPr id="277508" name="Object 4"/>
          <p:cNvGraphicFramePr>
            <a:graphicFrameLocks noChangeAspect="1"/>
          </p:cNvGraphicFramePr>
          <p:nvPr/>
        </p:nvGraphicFramePr>
        <p:xfrm>
          <a:off x="2451099" y="3133725"/>
          <a:ext cx="2798763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37" name="Equation" r:id="rId5" imgW="1282680" imgH="419040" progId="Equation.3">
                  <p:embed/>
                </p:oleObj>
              </mc:Choice>
              <mc:Fallback>
                <p:oleObj name="Equation" r:id="rId5" imgW="1282680" imgH="419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51099" y="3133725"/>
                        <a:ext cx="2798763" cy="914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Text Box 8"/>
          <p:cNvSpPr txBox="1">
            <a:spLocks noChangeArrowheads="1"/>
          </p:cNvSpPr>
          <p:nvPr/>
        </p:nvSpPr>
        <p:spPr bwMode="auto">
          <a:xfrm>
            <a:off x="1083865" y="4905514"/>
            <a:ext cx="2991644" cy="707886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prstClr val="black"/>
                </a:solidFill>
              </a:rPr>
              <a:t>MLE =</a:t>
            </a:r>
            <a:r>
              <a:rPr lang="en-US" sz="2000" u="sng" dirty="0">
                <a:solidFill>
                  <a:prstClr val="black"/>
                </a:solidFill>
              </a:rPr>
              <a:t> maximum</a:t>
            </a:r>
          </a:p>
          <a:p>
            <a:r>
              <a:rPr lang="en-US" sz="2000" u="sng" dirty="0">
                <a:solidFill>
                  <a:prstClr val="black"/>
                </a:solidFill>
              </a:rPr>
              <a:t>likelihood estimate</a:t>
            </a:r>
          </a:p>
        </p:txBody>
      </p:sp>
      <p:sp>
        <p:nvSpPr>
          <p:cNvPr id="17" name="Text Box 8"/>
          <p:cNvSpPr txBox="1">
            <a:spLocks noChangeArrowheads="1"/>
          </p:cNvSpPr>
          <p:nvPr/>
        </p:nvSpPr>
        <p:spPr bwMode="auto">
          <a:xfrm>
            <a:off x="5172074" y="4873646"/>
            <a:ext cx="3297238" cy="707886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prstClr val="black"/>
                </a:solidFill>
              </a:rPr>
              <a:t>MAP=</a:t>
            </a:r>
            <a:r>
              <a:rPr lang="en-US" sz="2000" u="sng" dirty="0">
                <a:solidFill>
                  <a:prstClr val="black"/>
                </a:solidFill>
              </a:rPr>
              <a:t> maximum</a:t>
            </a:r>
          </a:p>
          <a:p>
            <a:r>
              <a:rPr lang="en-US" sz="2000" u="sng" dirty="0">
                <a:solidFill>
                  <a:prstClr val="black"/>
                </a:solidFill>
              </a:rPr>
              <a:t>a posteriori estimate</a:t>
            </a:r>
          </a:p>
        </p:txBody>
      </p:sp>
      <p:cxnSp>
        <p:nvCxnSpPr>
          <p:cNvPr id="18" name="Straight Connector 17"/>
          <p:cNvCxnSpPr/>
          <p:nvPr/>
        </p:nvCxnSpPr>
        <p:spPr>
          <a:xfrm rot="10800000" flipV="1">
            <a:off x="844550" y="4952881"/>
            <a:ext cx="3429000" cy="62865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6805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5715000" cy="762000"/>
          </a:xfrm>
        </p:spPr>
        <p:txBody>
          <a:bodyPr>
            <a:normAutofit/>
          </a:bodyPr>
          <a:lstStyle/>
          <a:p>
            <a:pPr eaLnBrk="1" hangingPunct="1"/>
            <a:r>
              <a:rPr lang="en-US" smtClean="0"/>
              <a:t>The Joint Distribution</a:t>
            </a:r>
          </a:p>
        </p:txBody>
      </p:sp>
      <p:sp>
        <p:nvSpPr>
          <p:cNvPr id="76803" name="Text Box 3"/>
          <p:cNvSpPr txBox="1">
            <a:spLocks noChangeArrowheads="1"/>
          </p:cNvSpPr>
          <p:nvPr/>
        </p:nvSpPr>
        <p:spPr bwMode="auto">
          <a:xfrm>
            <a:off x="136525" y="1377950"/>
            <a:ext cx="4435475" cy="701675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457200" indent="-457200"/>
            <a:r>
              <a:rPr lang="en-US" dirty="0">
                <a:solidFill>
                  <a:prstClr val="black"/>
                </a:solidFill>
              </a:rPr>
              <a:t>Recipe for making a joint distribution of M variables:</a:t>
            </a:r>
          </a:p>
        </p:txBody>
      </p:sp>
      <p:sp>
        <p:nvSpPr>
          <p:cNvPr id="76804" name="Text Box 4"/>
          <p:cNvSpPr txBox="1">
            <a:spLocks noChangeArrowheads="1"/>
          </p:cNvSpPr>
          <p:nvPr/>
        </p:nvSpPr>
        <p:spPr bwMode="auto">
          <a:xfrm>
            <a:off x="5943600" y="609600"/>
            <a:ext cx="3048000" cy="701675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i="1">
                <a:solidFill>
                  <a:srgbClr val="0000FF"/>
                </a:solidFill>
              </a:rPr>
              <a:t>Example: Boolean variables A, B, C</a:t>
            </a:r>
          </a:p>
        </p:txBody>
      </p:sp>
    </p:spTree>
    <p:extLst>
      <p:ext uri="{BB962C8B-B14F-4D97-AF65-F5344CB8AC3E}">
        <p14:creationId xmlns:p14="http://schemas.microsoft.com/office/powerpoint/2010/main" val="3016759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5715000" cy="762000"/>
          </a:xfrm>
        </p:spPr>
        <p:txBody>
          <a:bodyPr>
            <a:normAutofit/>
          </a:bodyPr>
          <a:lstStyle/>
          <a:p>
            <a:pPr eaLnBrk="1" hangingPunct="1"/>
            <a:r>
              <a:rPr lang="en-US" smtClean="0"/>
              <a:t>The Joint Distribution</a:t>
            </a:r>
          </a:p>
        </p:txBody>
      </p:sp>
      <p:sp>
        <p:nvSpPr>
          <p:cNvPr id="77827" name="Text Box 3"/>
          <p:cNvSpPr txBox="1">
            <a:spLocks noChangeArrowheads="1"/>
          </p:cNvSpPr>
          <p:nvPr/>
        </p:nvSpPr>
        <p:spPr bwMode="auto">
          <a:xfrm>
            <a:off x="136525" y="1377950"/>
            <a:ext cx="4435475" cy="2530475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457200" indent="-457200"/>
            <a:r>
              <a:rPr lang="en-US">
                <a:solidFill>
                  <a:prstClr val="black"/>
                </a:solidFill>
              </a:rPr>
              <a:t>Recipe for making a joint distribution of M variables:</a:t>
            </a:r>
          </a:p>
          <a:p>
            <a:pPr marL="457200" indent="-457200"/>
            <a:endParaRPr lang="en-US">
              <a:solidFill>
                <a:prstClr val="black"/>
              </a:solidFill>
            </a:endParaRPr>
          </a:p>
          <a:p>
            <a:pPr marL="457200" indent="-457200">
              <a:buFontTx/>
              <a:buAutoNum type="arabicPeriod"/>
            </a:pPr>
            <a:r>
              <a:rPr lang="en-US">
                <a:solidFill>
                  <a:prstClr val="black"/>
                </a:solidFill>
              </a:rPr>
              <a:t>Make a truth table listing all combinations of values of your variables (if there are M Boolean variables then the table will have 2</a:t>
            </a:r>
            <a:r>
              <a:rPr lang="en-US" baseline="30000">
                <a:solidFill>
                  <a:prstClr val="black"/>
                </a:solidFill>
              </a:rPr>
              <a:t>M </a:t>
            </a:r>
            <a:r>
              <a:rPr lang="en-US">
                <a:solidFill>
                  <a:prstClr val="black"/>
                </a:solidFill>
              </a:rPr>
              <a:t>rows).</a:t>
            </a:r>
          </a:p>
        </p:txBody>
      </p:sp>
      <p:sp>
        <p:nvSpPr>
          <p:cNvPr id="77828" name="Text Box 4"/>
          <p:cNvSpPr txBox="1">
            <a:spLocks noChangeArrowheads="1"/>
          </p:cNvSpPr>
          <p:nvPr/>
        </p:nvSpPr>
        <p:spPr bwMode="auto">
          <a:xfrm>
            <a:off x="5943600" y="609600"/>
            <a:ext cx="3048000" cy="701675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i="1">
                <a:solidFill>
                  <a:srgbClr val="0000FF"/>
                </a:solidFill>
              </a:rPr>
              <a:t>Example: Boolean variables A, B, C</a:t>
            </a:r>
          </a:p>
        </p:txBody>
      </p:sp>
      <p:graphicFrame>
        <p:nvGraphicFramePr>
          <p:cNvPr id="228424" name="Group 72"/>
          <p:cNvGraphicFramePr>
            <a:graphicFrameLocks noGrp="1"/>
          </p:cNvGraphicFramePr>
          <p:nvPr/>
        </p:nvGraphicFramePr>
        <p:xfrm>
          <a:off x="5029200" y="1295400"/>
          <a:ext cx="2400300" cy="2705420"/>
        </p:xfrm>
        <a:graphic>
          <a:graphicData uri="http://schemas.openxmlformats.org/drawingml/2006/table">
            <a:tbl>
              <a:tblPr/>
              <a:tblGrid>
                <a:gridCol w="800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0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00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968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Tahoma" pitchFamily="34" charset="0"/>
                        </a:rPr>
                        <a:t>A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Tahoma" pitchFamily="34" charset="0"/>
                        </a:rPr>
                        <a:t>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Tahoma" pitchFamily="34" charset="0"/>
                        </a:rPr>
                        <a:t>C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68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68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68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68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68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30723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5715000" cy="762000"/>
          </a:xfrm>
        </p:spPr>
        <p:txBody>
          <a:bodyPr>
            <a:normAutofit/>
          </a:bodyPr>
          <a:lstStyle/>
          <a:p>
            <a:pPr eaLnBrk="1" hangingPunct="1"/>
            <a:r>
              <a:rPr lang="en-US" smtClean="0"/>
              <a:t>The Joint Distribution</a:t>
            </a:r>
          </a:p>
        </p:txBody>
      </p:sp>
      <p:sp>
        <p:nvSpPr>
          <p:cNvPr id="78851" name="Text Box 3"/>
          <p:cNvSpPr txBox="1">
            <a:spLocks noChangeArrowheads="1"/>
          </p:cNvSpPr>
          <p:nvPr/>
        </p:nvSpPr>
        <p:spPr bwMode="auto">
          <a:xfrm>
            <a:off x="136525" y="1377950"/>
            <a:ext cx="4435475" cy="3140075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457200" indent="-457200"/>
            <a:r>
              <a:rPr lang="en-US" dirty="0">
                <a:solidFill>
                  <a:prstClr val="black"/>
                </a:solidFill>
              </a:rPr>
              <a:t>Recipe for making a joint distribution of M variables:</a:t>
            </a:r>
          </a:p>
          <a:p>
            <a:pPr marL="457200" indent="-457200"/>
            <a:endParaRPr lang="en-US" dirty="0">
              <a:solidFill>
                <a:prstClr val="black"/>
              </a:solidFill>
            </a:endParaRPr>
          </a:p>
          <a:p>
            <a:pPr marL="457200" indent="-457200">
              <a:buFontTx/>
              <a:buAutoNum type="arabicPeriod"/>
            </a:pPr>
            <a:r>
              <a:rPr lang="en-US" dirty="0">
                <a:solidFill>
                  <a:prstClr val="black"/>
                </a:solidFill>
              </a:rPr>
              <a:t>Make a truth table listing all combinations of values of your variables (if there are M Boolean variables then the table will have 2</a:t>
            </a:r>
            <a:r>
              <a:rPr lang="en-US" baseline="30000" dirty="0">
                <a:solidFill>
                  <a:prstClr val="black"/>
                </a:solidFill>
              </a:rPr>
              <a:t>M </a:t>
            </a:r>
            <a:r>
              <a:rPr lang="en-US" dirty="0">
                <a:solidFill>
                  <a:prstClr val="black"/>
                </a:solidFill>
              </a:rPr>
              <a:t>rows).</a:t>
            </a:r>
          </a:p>
          <a:p>
            <a:pPr marL="457200" indent="-457200">
              <a:buFontTx/>
              <a:buAutoNum type="arabicPeriod"/>
            </a:pPr>
            <a:r>
              <a:rPr lang="en-US" dirty="0">
                <a:solidFill>
                  <a:prstClr val="black"/>
                </a:solidFill>
              </a:rPr>
              <a:t>For each combination of values, say how probable it is.</a:t>
            </a:r>
          </a:p>
        </p:txBody>
      </p:sp>
      <p:sp>
        <p:nvSpPr>
          <p:cNvPr id="78852" name="Text Box 4"/>
          <p:cNvSpPr txBox="1">
            <a:spLocks noChangeArrowheads="1"/>
          </p:cNvSpPr>
          <p:nvPr/>
        </p:nvSpPr>
        <p:spPr bwMode="auto">
          <a:xfrm>
            <a:off x="5943600" y="609600"/>
            <a:ext cx="3048000" cy="701675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i="1">
                <a:solidFill>
                  <a:srgbClr val="0000FF"/>
                </a:solidFill>
              </a:rPr>
              <a:t>Example: Boolean variables A, B, C</a:t>
            </a:r>
          </a:p>
        </p:txBody>
      </p:sp>
      <p:graphicFrame>
        <p:nvGraphicFramePr>
          <p:cNvPr id="229381" name="Group 5"/>
          <p:cNvGraphicFramePr>
            <a:graphicFrameLocks noGrp="1"/>
          </p:cNvGraphicFramePr>
          <p:nvPr/>
        </p:nvGraphicFramePr>
        <p:xfrm>
          <a:off x="5029200" y="1295400"/>
          <a:ext cx="3200400" cy="2705420"/>
        </p:xfrm>
        <a:graphic>
          <a:graphicData uri="http://schemas.openxmlformats.org/drawingml/2006/table">
            <a:tbl>
              <a:tblPr/>
              <a:tblGrid>
                <a:gridCol w="800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0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00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00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68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Tahoma" pitchFamily="34" charset="0"/>
                        </a:rPr>
                        <a:t>A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Tahoma" pitchFamily="34" charset="0"/>
                        </a:rPr>
                        <a:t>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Tahoma" pitchFamily="34" charset="0"/>
                        </a:rPr>
                        <a:t>C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Tahoma" pitchFamily="34" charset="0"/>
                        </a:rPr>
                        <a:t>Prob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0.30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68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0.05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68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0.10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0.05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68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0.05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68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0.10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0.25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68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0.10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3921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Applications of Classification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Recognizing spam emails</a:t>
            </a:r>
            <a:endParaRPr lang="en-US" dirty="0"/>
          </a:p>
        </p:txBody>
      </p:sp>
      <p:grpSp>
        <p:nvGrpSpPr>
          <p:cNvPr id="25" name="组合 24"/>
          <p:cNvGrpSpPr/>
          <p:nvPr/>
        </p:nvGrpSpPr>
        <p:grpSpPr>
          <a:xfrm>
            <a:off x="503182" y="2284663"/>
            <a:ext cx="8372003" cy="3825278"/>
            <a:chOff x="503182" y="2284663"/>
            <a:chExt cx="8372003" cy="3825278"/>
          </a:xfrm>
        </p:grpSpPr>
        <p:pic>
          <p:nvPicPr>
            <p:cNvPr id="12" name="Picture 2" descr="http://www.ceu.org.tw/images/CEU_knowledge21065_1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26524" y="2284663"/>
              <a:ext cx="1784273" cy="13382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矩形 12"/>
            <p:cNvSpPr/>
            <p:nvPr/>
          </p:nvSpPr>
          <p:spPr>
            <a:xfrm>
              <a:off x="503182" y="2460175"/>
              <a:ext cx="1366143" cy="95410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2800" b="1" i="1" u="sng" dirty="0">
                  <a:solidFill>
                    <a:prstClr val="black"/>
                  </a:solidFill>
                </a:rPr>
                <a:t>Spam </a:t>
              </a:r>
            </a:p>
            <a:p>
              <a:r>
                <a:rPr lang="en-US" altLang="zh-TW" sz="2800" b="1" i="1" u="sng" dirty="0">
                  <a:solidFill>
                    <a:prstClr val="black"/>
                  </a:solidFill>
                </a:rPr>
                <a:t>filtering</a:t>
              </a:r>
              <a:endParaRPr lang="zh-TW" altLang="en-US" sz="2800" b="1" i="1" u="sng" dirty="0">
                <a:solidFill>
                  <a:prstClr val="black"/>
                </a:solidFill>
              </a:endParaRPr>
            </a:p>
          </p:txBody>
        </p:sp>
        <p:grpSp>
          <p:nvGrpSpPr>
            <p:cNvPr id="14" name="群組 4"/>
            <p:cNvGrpSpPr/>
            <p:nvPr/>
          </p:nvGrpSpPr>
          <p:grpSpPr>
            <a:xfrm>
              <a:off x="790699" y="3462331"/>
              <a:ext cx="7816752" cy="2647610"/>
              <a:chOff x="628650" y="2236221"/>
              <a:chExt cx="7816752" cy="3530146"/>
            </a:xfrm>
          </p:grpSpPr>
          <p:pic>
            <p:nvPicPr>
              <p:cNvPr id="15" name="Picture 2" descr="http://cdn.toptenreviews.com/rev/site/cms/category_headers/139-h_main-w.png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8650" y="2236221"/>
                <a:ext cx="7816752" cy="35301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6" name="矩形 15"/>
              <p:cNvSpPr/>
              <p:nvPr/>
            </p:nvSpPr>
            <p:spPr>
              <a:xfrm>
                <a:off x="2197318" y="5112936"/>
                <a:ext cx="4609467" cy="4924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TW" dirty="0">
                    <a:solidFill>
                      <a:prstClr val="black"/>
                    </a:solidFill>
                  </a:rPr>
                  <a:t>(</a:t>
                </a:r>
                <a:r>
                  <a:rPr lang="zh-TW" altLang="en-US" dirty="0">
                    <a:solidFill>
                      <a:prstClr val="black"/>
                    </a:solidFill>
                  </a:rPr>
                  <a:t>http://spam-filter-review.toptenreviews.com/</a:t>
                </a:r>
                <a:r>
                  <a:rPr lang="en-US" altLang="zh-TW" dirty="0">
                    <a:solidFill>
                      <a:prstClr val="black"/>
                    </a:solidFill>
                  </a:rPr>
                  <a:t>)</a:t>
                </a:r>
                <a:endParaRPr lang="zh-TW" altLang="en-US" dirty="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7" name="矩形 16"/>
            <p:cNvSpPr/>
            <p:nvPr/>
          </p:nvSpPr>
          <p:spPr>
            <a:xfrm>
              <a:off x="5198397" y="2421790"/>
              <a:ext cx="1719619" cy="933038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800" dirty="0">
                  <a:solidFill>
                    <a:prstClr val="white"/>
                  </a:solidFill>
                </a:rPr>
                <a:t>Function</a:t>
              </a:r>
              <a:endParaRPr lang="zh-TW" altLang="en-US" sz="2800" dirty="0">
                <a:solidFill>
                  <a:prstClr val="white"/>
                </a:solidFill>
              </a:endParaRPr>
            </a:p>
          </p:txBody>
        </p:sp>
        <p:sp>
          <p:nvSpPr>
            <p:cNvPr id="18" name="向右箭號 14"/>
            <p:cNvSpPr/>
            <p:nvPr/>
          </p:nvSpPr>
          <p:spPr>
            <a:xfrm>
              <a:off x="7006299" y="2700614"/>
              <a:ext cx="423081" cy="420816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文字方塊 15"/>
            <p:cNvSpPr txBox="1"/>
            <p:nvPr/>
          </p:nvSpPr>
          <p:spPr>
            <a:xfrm>
              <a:off x="7429375" y="2711768"/>
              <a:ext cx="144581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800" dirty="0">
                  <a:solidFill>
                    <a:srgbClr val="FF0000"/>
                  </a:solidFill>
                </a:rPr>
                <a:t>Yes</a:t>
              </a:r>
              <a:r>
                <a:rPr lang="en-US" altLang="zh-TW" sz="2800" dirty="0">
                  <a:solidFill>
                    <a:prstClr val="black"/>
                  </a:solidFill>
                </a:rPr>
                <a:t>/</a:t>
              </a:r>
              <a:r>
                <a:rPr lang="en-US" altLang="zh-TW" sz="2800" dirty="0">
                  <a:solidFill>
                    <a:srgbClr val="0000FF"/>
                  </a:solidFill>
                </a:rPr>
                <a:t>No</a:t>
              </a:r>
              <a:endParaRPr lang="zh-TW" altLang="en-US" sz="2800" dirty="0">
                <a:solidFill>
                  <a:prstClr val="black"/>
                </a:solidFill>
              </a:endParaRPr>
            </a:p>
          </p:txBody>
        </p:sp>
        <p:pic>
          <p:nvPicPr>
            <p:cNvPr id="20" name="圖片 2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75834" y="2330160"/>
              <a:ext cx="274307" cy="1121020"/>
            </a:xfrm>
            <a:prstGeom prst="rect">
              <a:avLst/>
            </a:prstGeom>
          </p:spPr>
        </p:pic>
        <p:sp>
          <p:nvSpPr>
            <p:cNvPr id="21" name="向右箭號 27"/>
            <p:cNvSpPr/>
            <p:nvPr/>
          </p:nvSpPr>
          <p:spPr>
            <a:xfrm>
              <a:off x="4699080" y="2677898"/>
              <a:ext cx="423081" cy="420816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文字方塊 7"/>
            <p:cNvSpPr txBox="1"/>
            <p:nvPr/>
          </p:nvSpPr>
          <p:spPr>
            <a:xfrm>
              <a:off x="5917917" y="3538924"/>
              <a:ext cx="130827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>
                  <a:solidFill>
                    <a:srgbClr val="FF0000"/>
                  </a:solidFill>
                </a:rPr>
                <a:t>Yes</a:t>
              </a:r>
              <a:endParaRPr lang="zh-TW" altLang="en-US" sz="2400" dirty="0">
                <a:solidFill>
                  <a:srgbClr val="FF0000"/>
                </a:solidFill>
              </a:endParaRPr>
            </a:p>
          </p:txBody>
        </p:sp>
        <p:sp>
          <p:nvSpPr>
            <p:cNvPr id="23" name="文字方塊 17"/>
            <p:cNvSpPr txBox="1"/>
            <p:nvPr/>
          </p:nvSpPr>
          <p:spPr>
            <a:xfrm>
              <a:off x="7373963" y="4741931"/>
              <a:ext cx="130827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>
                  <a:solidFill>
                    <a:srgbClr val="0000FF"/>
                  </a:solidFill>
                </a:rPr>
                <a:t>No</a:t>
              </a:r>
              <a:endParaRPr lang="zh-TW" altLang="en-US" sz="2400" dirty="0">
                <a:solidFill>
                  <a:srgbClr val="0000FF"/>
                </a:solidFill>
              </a:endParaRPr>
            </a:p>
          </p:txBody>
        </p:sp>
        <p:sp>
          <p:nvSpPr>
            <p:cNvPr id="24" name="文字方塊 9"/>
            <p:cNvSpPr txBox="1"/>
            <p:nvPr/>
          </p:nvSpPr>
          <p:spPr>
            <a:xfrm>
              <a:off x="503182" y="4323368"/>
              <a:ext cx="1480457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>
                  <a:solidFill>
                    <a:srgbClr val="FF0000"/>
                  </a:solidFill>
                </a:rPr>
                <a:t>Training</a:t>
              </a:r>
            </a:p>
            <a:p>
              <a:pPr algn="ctr"/>
              <a:r>
                <a:rPr lang="en-US" altLang="zh-TW" sz="2800" dirty="0">
                  <a:solidFill>
                    <a:srgbClr val="FF0000"/>
                  </a:solidFill>
                </a:rPr>
                <a:t>Data</a:t>
              </a:r>
              <a:endParaRPr lang="zh-TW" altLang="en-US" sz="2800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36731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5715000" cy="762000"/>
          </a:xfrm>
        </p:spPr>
        <p:txBody>
          <a:bodyPr>
            <a:normAutofit/>
          </a:bodyPr>
          <a:lstStyle/>
          <a:p>
            <a:pPr eaLnBrk="1" hangingPunct="1"/>
            <a:r>
              <a:rPr lang="en-US" dirty="0" smtClean="0"/>
              <a:t>The Joint Distribution</a:t>
            </a:r>
          </a:p>
        </p:txBody>
      </p:sp>
      <p:sp>
        <p:nvSpPr>
          <p:cNvPr id="79875" name="Text Box 3"/>
          <p:cNvSpPr txBox="1">
            <a:spLocks noChangeArrowheads="1"/>
          </p:cNvSpPr>
          <p:nvPr/>
        </p:nvSpPr>
        <p:spPr bwMode="auto">
          <a:xfrm>
            <a:off x="136525" y="1377950"/>
            <a:ext cx="4435475" cy="4359275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457200" indent="-457200"/>
            <a:r>
              <a:rPr lang="en-US" dirty="0">
                <a:solidFill>
                  <a:prstClr val="black"/>
                </a:solidFill>
              </a:rPr>
              <a:t>Recipe for making a joint distribution of M variables:</a:t>
            </a:r>
          </a:p>
          <a:p>
            <a:pPr marL="457200" indent="-457200"/>
            <a:endParaRPr lang="en-US" dirty="0">
              <a:solidFill>
                <a:prstClr val="black"/>
              </a:solidFill>
            </a:endParaRPr>
          </a:p>
          <a:p>
            <a:pPr marL="457200" indent="-457200">
              <a:buFontTx/>
              <a:buAutoNum type="arabicPeriod"/>
            </a:pPr>
            <a:r>
              <a:rPr lang="en-US" dirty="0">
                <a:solidFill>
                  <a:prstClr val="black"/>
                </a:solidFill>
              </a:rPr>
              <a:t>Make a truth table listing all combinations of values of your variables (if there are M Boolean variables then the table will have 2</a:t>
            </a:r>
            <a:r>
              <a:rPr lang="en-US" baseline="30000" dirty="0">
                <a:solidFill>
                  <a:prstClr val="black"/>
                </a:solidFill>
              </a:rPr>
              <a:t>M </a:t>
            </a:r>
            <a:r>
              <a:rPr lang="en-US" dirty="0">
                <a:solidFill>
                  <a:prstClr val="black"/>
                </a:solidFill>
              </a:rPr>
              <a:t>rows).</a:t>
            </a:r>
          </a:p>
          <a:p>
            <a:pPr marL="457200" indent="-457200">
              <a:buFontTx/>
              <a:buAutoNum type="arabicPeriod"/>
            </a:pPr>
            <a:r>
              <a:rPr lang="en-US" dirty="0">
                <a:solidFill>
                  <a:prstClr val="black"/>
                </a:solidFill>
              </a:rPr>
              <a:t>For each combination of values, say how probable it is.</a:t>
            </a:r>
          </a:p>
          <a:p>
            <a:pPr marL="457200" indent="-457200">
              <a:buFontTx/>
              <a:buAutoNum type="arabicPeriod"/>
            </a:pPr>
            <a:r>
              <a:rPr lang="en-US" dirty="0">
                <a:solidFill>
                  <a:prstClr val="black"/>
                </a:solidFill>
              </a:rPr>
              <a:t>If you subscribe to the axioms of probability, those numbers must sum to 1.</a:t>
            </a:r>
          </a:p>
          <a:p>
            <a:pPr marL="457200" indent="-457200">
              <a:buFontTx/>
              <a:buAutoNum type="arabicPeriod"/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9876" name="Text Box 4"/>
          <p:cNvSpPr txBox="1">
            <a:spLocks noChangeArrowheads="1"/>
          </p:cNvSpPr>
          <p:nvPr/>
        </p:nvSpPr>
        <p:spPr bwMode="auto">
          <a:xfrm>
            <a:off x="5943600" y="609600"/>
            <a:ext cx="3048000" cy="701675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i="1">
                <a:solidFill>
                  <a:srgbClr val="0000FF"/>
                </a:solidFill>
              </a:rPr>
              <a:t>Example: Boolean variables A, B, C</a:t>
            </a:r>
          </a:p>
        </p:txBody>
      </p:sp>
      <p:graphicFrame>
        <p:nvGraphicFramePr>
          <p:cNvPr id="230405" name="Group 5"/>
          <p:cNvGraphicFramePr>
            <a:graphicFrameLocks noGrp="1"/>
          </p:cNvGraphicFramePr>
          <p:nvPr/>
        </p:nvGraphicFramePr>
        <p:xfrm>
          <a:off x="5029200" y="1295400"/>
          <a:ext cx="3200400" cy="2705420"/>
        </p:xfrm>
        <a:graphic>
          <a:graphicData uri="http://schemas.openxmlformats.org/drawingml/2006/table">
            <a:tbl>
              <a:tblPr/>
              <a:tblGrid>
                <a:gridCol w="800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0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00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00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68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Tahoma" pitchFamily="34" charset="0"/>
                        </a:rPr>
                        <a:t>A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Tahoma" pitchFamily="34" charset="0"/>
                        </a:rPr>
                        <a:t>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Tahoma" pitchFamily="34" charset="0"/>
                        </a:rPr>
                        <a:t>C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Tahoma" pitchFamily="34" charset="0"/>
                        </a:rPr>
                        <a:t>Prob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0.30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68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0.05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68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0.10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0.05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68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0.05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68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0.10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0.25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68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0.10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79929" name="Rectangle 57"/>
          <p:cNvSpPr>
            <a:spLocks noChangeArrowheads="1"/>
          </p:cNvSpPr>
          <p:nvPr/>
        </p:nvSpPr>
        <p:spPr bwMode="auto">
          <a:xfrm>
            <a:off x="4876800" y="4038600"/>
            <a:ext cx="4114800" cy="2362200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79930" name="Oval 58"/>
          <p:cNvSpPr>
            <a:spLocks noChangeArrowheads="1"/>
          </p:cNvSpPr>
          <p:nvPr/>
        </p:nvSpPr>
        <p:spPr bwMode="auto">
          <a:xfrm>
            <a:off x="5410200" y="4191000"/>
            <a:ext cx="1752600" cy="1219200"/>
          </a:xfrm>
          <a:prstGeom prst="ellips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79931" name="Oval 59"/>
          <p:cNvSpPr>
            <a:spLocks noChangeArrowheads="1"/>
          </p:cNvSpPr>
          <p:nvPr/>
        </p:nvSpPr>
        <p:spPr bwMode="auto">
          <a:xfrm>
            <a:off x="5867400" y="4724400"/>
            <a:ext cx="1905000" cy="1390650"/>
          </a:xfrm>
          <a:prstGeom prst="ellips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endParaRPr lang="en-US">
              <a:solidFill>
                <a:prstClr val="black"/>
              </a:solidFill>
            </a:endParaRPr>
          </a:p>
          <a:p>
            <a:endParaRPr lang="en-US">
              <a:solidFill>
                <a:prstClr val="black"/>
              </a:solidFill>
            </a:endParaRPr>
          </a:p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79932" name="Oval 60"/>
          <p:cNvSpPr>
            <a:spLocks noChangeArrowheads="1"/>
          </p:cNvSpPr>
          <p:nvPr/>
        </p:nvSpPr>
        <p:spPr bwMode="auto">
          <a:xfrm>
            <a:off x="6477000" y="4267200"/>
            <a:ext cx="2133600" cy="1371600"/>
          </a:xfrm>
          <a:prstGeom prst="ellips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79933" name="Text Box 61"/>
          <p:cNvSpPr txBox="1">
            <a:spLocks noChangeArrowheads="1"/>
          </p:cNvSpPr>
          <p:nvPr/>
        </p:nvSpPr>
        <p:spPr bwMode="auto">
          <a:xfrm>
            <a:off x="5241925" y="4349750"/>
            <a:ext cx="336550" cy="396875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prstClr val="black"/>
                </a:solidFill>
              </a:rPr>
              <a:t>A</a:t>
            </a:r>
          </a:p>
        </p:txBody>
      </p:sp>
      <p:sp>
        <p:nvSpPr>
          <p:cNvPr id="79934" name="Text Box 62"/>
          <p:cNvSpPr txBox="1">
            <a:spLocks noChangeArrowheads="1"/>
          </p:cNvSpPr>
          <p:nvPr/>
        </p:nvSpPr>
        <p:spPr bwMode="auto">
          <a:xfrm>
            <a:off x="5929313" y="5797550"/>
            <a:ext cx="333375" cy="396875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prstClr val="black"/>
                </a:solidFill>
              </a:rPr>
              <a:t>B</a:t>
            </a:r>
          </a:p>
        </p:txBody>
      </p:sp>
      <p:sp>
        <p:nvSpPr>
          <p:cNvPr id="79935" name="Text Box 63"/>
          <p:cNvSpPr txBox="1">
            <a:spLocks noChangeArrowheads="1"/>
          </p:cNvSpPr>
          <p:nvPr/>
        </p:nvSpPr>
        <p:spPr bwMode="auto">
          <a:xfrm>
            <a:off x="8137525" y="5187950"/>
            <a:ext cx="336550" cy="396875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prstClr val="black"/>
                </a:solidFill>
              </a:rPr>
              <a:t>C</a:t>
            </a:r>
          </a:p>
        </p:txBody>
      </p:sp>
      <p:sp>
        <p:nvSpPr>
          <p:cNvPr id="79936" name="Text Box 64"/>
          <p:cNvSpPr txBox="1">
            <a:spLocks noChangeArrowheads="1"/>
          </p:cNvSpPr>
          <p:nvPr/>
        </p:nvSpPr>
        <p:spPr bwMode="auto">
          <a:xfrm>
            <a:off x="7086600" y="5181600"/>
            <a:ext cx="579438" cy="336550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i="1">
                <a:solidFill>
                  <a:prstClr val="black"/>
                </a:solidFill>
              </a:rPr>
              <a:t>0.05</a:t>
            </a:r>
          </a:p>
        </p:txBody>
      </p:sp>
      <p:sp>
        <p:nvSpPr>
          <p:cNvPr id="79937" name="Text Box 65"/>
          <p:cNvSpPr txBox="1">
            <a:spLocks noChangeArrowheads="1"/>
          </p:cNvSpPr>
          <p:nvPr/>
        </p:nvSpPr>
        <p:spPr bwMode="auto">
          <a:xfrm>
            <a:off x="5943600" y="5029200"/>
            <a:ext cx="579438" cy="336550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i="1">
                <a:solidFill>
                  <a:prstClr val="black"/>
                </a:solidFill>
              </a:rPr>
              <a:t>0.25</a:t>
            </a:r>
          </a:p>
        </p:txBody>
      </p:sp>
      <p:sp>
        <p:nvSpPr>
          <p:cNvPr id="79938" name="Text Box 66"/>
          <p:cNvSpPr txBox="1">
            <a:spLocks noChangeArrowheads="1"/>
          </p:cNvSpPr>
          <p:nvPr/>
        </p:nvSpPr>
        <p:spPr bwMode="auto">
          <a:xfrm>
            <a:off x="6553200" y="4495800"/>
            <a:ext cx="579438" cy="336550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i="1">
                <a:solidFill>
                  <a:prstClr val="black"/>
                </a:solidFill>
              </a:rPr>
              <a:t>0.10</a:t>
            </a:r>
          </a:p>
        </p:txBody>
      </p:sp>
      <p:sp>
        <p:nvSpPr>
          <p:cNvPr id="79939" name="Text Box 67"/>
          <p:cNvSpPr txBox="1">
            <a:spLocks noChangeArrowheads="1"/>
          </p:cNvSpPr>
          <p:nvPr/>
        </p:nvSpPr>
        <p:spPr bwMode="auto">
          <a:xfrm>
            <a:off x="7543800" y="4495800"/>
            <a:ext cx="579438" cy="336550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i="1">
                <a:solidFill>
                  <a:prstClr val="black"/>
                </a:solidFill>
              </a:rPr>
              <a:t>0.05</a:t>
            </a:r>
          </a:p>
        </p:txBody>
      </p:sp>
      <p:sp>
        <p:nvSpPr>
          <p:cNvPr id="79940" name="Text Box 68"/>
          <p:cNvSpPr txBox="1">
            <a:spLocks noChangeArrowheads="1"/>
          </p:cNvSpPr>
          <p:nvPr/>
        </p:nvSpPr>
        <p:spPr bwMode="auto">
          <a:xfrm>
            <a:off x="5715000" y="4419600"/>
            <a:ext cx="579438" cy="336550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i="1">
                <a:solidFill>
                  <a:prstClr val="black"/>
                </a:solidFill>
              </a:rPr>
              <a:t>0.05</a:t>
            </a:r>
          </a:p>
        </p:txBody>
      </p:sp>
      <p:sp>
        <p:nvSpPr>
          <p:cNvPr id="79941" name="Text Box 69"/>
          <p:cNvSpPr txBox="1">
            <a:spLocks noChangeArrowheads="1"/>
          </p:cNvSpPr>
          <p:nvPr/>
        </p:nvSpPr>
        <p:spPr bwMode="auto">
          <a:xfrm>
            <a:off x="6477000" y="4876800"/>
            <a:ext cx="579438" cy="336550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i="1">
                <a:solidFill>
                  <a:prstClr val="black"/>
                </a:solidFill>
              </a:rPr>
              <a:t>0.10</a:t>
            </a:r>
          </a:p>
        </p:txBody>
      </p:sp>
      <p:sp>
        <p:nvSpPr>
          <p:cNvPr id="79942" name="Text Box 70"/>
          <p:cNvSpPr txBox="1">
            <a:spLocks noChangeArrowheads="1"/>
          </p:cNvSpPr>
          <p:nvPr/>
        </p:nvSpPr>
        <p:spPr bwMode="auto">
          <a:xfrm>
            <a:off x="6477000" y="5715000"/>
            <a:ext cx="579438" cy="336550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i="1">
                <a:solidFill>
                  <a:prstClr val="black"/>
                </a:solidFill>
              </a:rPr>
              <a:t>0.10</a:t>
            </a:r>
          </a:p>
        </p:txBody>
      </p:sp>
      <p:sp>
        <p:nvSpPr>
          <p:cNvPr id="79943" name="Text Box 71"/>
          <p:cNvSpPr txBox="1">
            <a:spLocks noChangeArrowheads="1"/>
          </p:cNvSpPr>
          <p:nvPr/>
        </p:nvSpPr>
        <p:spPr bwMode="auto">
          <a:xfrm>
            <a:off x="5029200" y="5943600"/>
            <a:ext cx="579438" cy="336550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i="1">
                <a:solidFill>
                  <a:prstClr val="black"/>
                </a:solidFill>
              </a:rPr>
              <a:t>0.30</a:t>
            </a:r>
          </a:p>
        </p:txBody>
      </p:sp>
    </p:spTree>
    <p:extLst>
      <p:ext uri="{BB962C8B-B14F-4D97-AF65-F5344CB8AC3E}">
        <p14:creationId xmlns:p14="http://schemas.microsoft.com/office/powerpoint/2010/main" val="4140037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228600"/>
            <a:ext cx="2971800" cy="2133600"/>
          </a:xfrm>
        </p:spPr>
        <p:txBody>
          <a:bodyPr/>
          <a:lstStyle/>
          <a:p>
            <a:pPr eaLnBrk="1" hangingPunct="1"/>
            <a:r>
              <a:rPr lang="en-US" smtClean="0"/>
              <a:t>Using the Joint</a:t>
            </a:r>
          </a:p>
        </p:txBody>
      </p:sp>
      <p:pic>
        <p:nvPicPr>
          <p:cNvPr id="20484" name="Picture 4" descr="joint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352800" y="304800"/>
            <a:ext cx="5564188" cy="303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485" name="Text Box 5"/>
          <p:cNvSpPr txBox="1">
            <a:spLocks noChangeArrowheads="1"/>
          </p:cNvSpPr>
          <p:nvPr/>
        </p:nvSpPr>
        <p:spPr bwMode="auto">
          <a:xfrm>
            <a:off x="517525" y="3816350"/>
            <a:ext cx="3521075" cy="1200329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One you have the joint distribution you can ask for the probability of any logical expression involving your attribute</a:t>
            </a:r>
          </a:p>
        </p:txBody>
      </p:sp>
      <p:graphicFrame>
        <p:nvGraphicFramePr>
          <p:cNvPr id="20482" name="Object 6"/>
          <p:cNvGraphicFramePr>
            <a:graphicFrameLocks noChangeAspect="1"/>
          </p:cNvGraphicFramePr>
          <p:nvPr/>
        </p:nvGraphicFramePr>
        <p:xfrm>
          <a:off x="4648200" y="3810000"/>
          <a:ext cx="3124200" cy="809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61" name="Equation" r:id="rId5" imgW="1371600" imgH="355320" progId="Equation.3">
                  <p:embed/>
                </p:oleObj>
              </mc:Choice>
              <mc:Fallback>
                <p:oleObj name="Equation" r:id="rId5" imgW="1371600" imgH="3553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48200" y="3810000"/>
                        <a:ext cx="3124200" cy="8096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517525" y="5127625"/>
            <a:ext cx="8143875" cy="132343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prstClr val="black"/>
                </a:solidFill>
              </a:rPr>
              <a:t>Abstract</a:t>
            </a:r>
            <a:r>
              <a:rPr lang="en-US" sz="2000" dirty="0">
                <a:solidFill>
                  <a:prstClr val="black"/>
                </a:solidFill>
              </a:rPr>
              <a:t>:  Predict whether income exceeds $50K/yr based on census data. Also known as "Census Income" dataset.  [</a:t>
            </a:r>
            <a:r>
              <a:rPr lang="en-US" sz="2000" dirty="0" err="1">
                <a:solidFill>
                  <a:prstClr val="black"/>
                </a:solidFill>
              </a:rPr>
              <a:t>Kohavi</a:t>
            </a:r>
            <a:r>
              <a:rPr lang="en-US" sz="2000" dirty="0">
                <a:solidFill>
                  <a:prstClr val="black"/>
                </a:solidFill>
              </a:rPr>
              <a:t>, 1996]</a:t>
            </a:r>
          </a:p>
          <a:p>
            <a:r>
              <a:rPr lang="en-US" sz="2000" b="1" dirty="0">
                <a:solidFill>
                  <a:prstClr val="black"/>
                </a:solidFill>
              </a:rPr>
              <a:t>Number of Instances:  </a:t>
            </a:r>
            <a:r>
              <a:rPr lang="en-US" sz="2000" dirty="0">
                <a:solidFill>
                  <a:prstClr val="black"/>
                </a:solidFill>
              </a:rPr>
              <a:t>48,842 </a:t>
            </a:r>
          </a:p>
          <a:p>
            <a:r>
              <a:rPr lang="en-US" sz="2000" b="1" dirty="0">
                <a:solidFill>
                  <a:prstClr val="black"/>
                </a:solidFill>
              </a:rPr>
              <a:t>Number of Attributes:  </a:t>
            </a:r>
            <a:r>
              <a:rPr lang="en-US" sz="2000" dirty="0">
                <a:solidFill>
                  <a:prstClr val="black"/>
                </a:solidFill>
              </a:rPr>
              <a:t>14 (in UCI’s copy of dataset); 3 (here)</a:t>
            </a:r>
          </a:p>
        </p:txBody>
      </p:sp>
    </p:spTree>
    <p:extLst>
      <p:ext uri="{BB962C8B-B14F-4D97-AF65-F5344CB8AC3E}">
        <p14:creationId xmlns:p14="http://schemas.microsoft.com/office/powerpoint/2010/main" val="1808851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228600"/>
            <a:ext cx="2971800" cy="2133600"/>
          </a:xfrm>
        </p:spPr>
        <p:txBody>
          <a:bodyPr/>
          <a:lstStyle/>
          <a:p>
            <a:pPr eaLnBrk="1" hangingPunct="1"/>
            <a:r>
              <a:rPr lang="en-US" smtClean="0"/>
              <a:t>Using the Joint</a:t>
            </a:r>
          </a:p>
        </p:txBody>
      </p:sp>
      <p:pic>
        <p:nvPicPr>
          <p:cNvPr id="20484" name="Picture 4" descr="joint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352800" y="304800"/>
            <a:ext cx="5564188" cy="303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485" name="Text Box 5"/>
          <p:cNvSpPr txBox="1">
            <a:spLocks noChangeArrowheads="1"/>
          </p:cNvSpPr>
          <p:nvPr/>
        </p:nvSpPr>
        <p:spPr bwMode="auto">
          <a:xfrm>
            <a:off x="517525" y="3816350"/>
            <a:ext cx="3521075" cy="1200329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One you have the joint distribution you can ask for the probability of any logical expression involving your attribute</a:t>
            </a:r>
          </a:p>
        </p:txBody>
      </p:sp>
      <p:graphicFrame>
        <p:nvGraphicFramePr>
          <p:cNvPr id="20482" name="Object 6"/>
          <p:cNvGraphicFramePr>
            <a:graphicFrameLocks noChangeAspect="1"/>
          </p:cNvGraphicFramePr>
          <p:nvPr/>
        </p:nvGraphicFramePr>
        <p:xfrm>
          <a:off x="4648200" y="3810000"/>
          <a:ext cx="3124200" cy="809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85" name="Equation" r:id="rId5" imgW="1371600" imgH="355320" progId="Equation.3">
                  <p:embed/>
                </p:oleObj>
              </mc:Choice>
              <mc:Fallback>
                <p:oleObj name="Equation" r:id="rId5" imgW="1371600" imgH="3553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48200" y="3810000"/>
                        <a:ext cx="3124200" cy="8096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08630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228600"/>
            <a:ext cx="2971800" cy="2133600"/>
          </a:xfrm>
        </p:spPr>
        <p:txBody>
          <a:bodyPr/>
          <a:lstStyle/>
          <a:p>
            <a:pPr eaLnBrk="1" hangingPunct="1"/>
            <a:r>
              <a:rPr lang="en-US" smtClean="0"/>
              <a:t>Using the Joint</a:t>
            </a:r>
          </a:p>
        </p:txBody>
      </p:sp>
      <p:pic>
        <p:nvPicPr>
          <p:cNvPr id="21508" name="Picture 3" descr="joint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352800" y="304800"/>
            <a:ext cx="5564188" cy="303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509" name="Text Box 4"/>
          <p:cNvSpPr txBox="1">
            <a:spLocks noChangeArrowheads="1"/>
          </p:cNvSpPr>
          <p:nvPr/>
        </p:nvSpPr>
        <p:spPr bwMode="auto">
          <a:xfrm>
            <a:off x="517525" y="3816350"/>
            <a:ext cx="3521075" cy="369332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P(Poor, Male) = 0.4654</a:t>
            </a:r>
          </a:p>
        </p:txBody>
      </p:sp>
      <p:graphicFrame>
        <p:nvGraphicFramePr>
          <p:cNvPr id="21506" name="Object 5"/>
          <p:cNvGraphicFramePr>
            <a:graphicFrameLocks noChangeAspect="1"/>
          </p:cNvGraphicFramePr>
          <p:nvPr/>
        </p:nvGraphicFramePr>
        <p:xfrm>
          <a:off x="4648200" y="3810000"/>
          <a:ext cx="3124200" cy="809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09" name="Equation" r:id="rId5" imgW="1371600" imgH="355320" progId="Equation.3">
                  <p:embed/>
                </p:oleObj>
              </mc:Choice>
              <mc:Fallback>
                <p:oleObj name="Equation" r:id="rId5" imgW="1371600" imgH="3553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48200" y="3810000"/>
                        <a:ext cx="3124200" cy="8096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510" name="Freeform 8"/>
          <p:cNvSpPr>
            <a:spLocks/>
          </p:cNvSpPr>
          <p:nvPr/>
        </p:nvSpPr>
        <p:spPr bwMode="auto">
          <a:xfrm>
            <a:off x="3311525" y="2681288"/>
            <a:ext cx="3584575" cy="333375"/>
          </a:xfrm>
          <a:custGeom>
            <a:avLst/>
            <a:gdLst>
              <a:gd name="T0" fmla="*/ 2147483647 w 2258"/>
              <a:gd name="T1" fmla="*/ 57964395 h 210"/>
              <a:gd name="T2" fmla="*/ 2147483647 w 2258"/>
              <a:gd name="T3" fmla="*/ 118448153 h 210"/>
              <a:gd name="T4" fmla="*/ 2147483647 w 2258"/>
              <a:gd name="T5" fmla="*/ 176410936 h 210"/>
              <a:gd name="T6" fmla="*/ 2147483647 w 2258"/>
              <a:gd name="T7" fmla="*/ 234375356 h 210"/>
              <a:gd name="T8" fmla="*/ 2147483647 w 2258"/>
              <a:gd name="T9" fmla="*/ 294857501 h 210"/>
              <a:gd name="T10" fmla="*/ 2147483647 w 2258"/>
              <a:gd name="T11" fmla="*/ 471270074 h 210"/>
              <a:gd name="T12" fmla="*/ 2147483647 w 2258"/>
              <a:gd name="T13" fmla="*/ 529232857 h 210"/>
              <a:gd name="T14" fmla="*/ 2147483647 w 2258"/>
              <a:gd name="T15" fmla="*/ 471270074 h 210"/>
              <a:gd name="T16" fmla="*/ 2147483647 w 2258"/>
              <a:gd name="T17" fmla="*/ 451108830 h 210"/>
              <a:gd name="T18" fmla="*/ 2147483647 w 2258"/>
              <a:gd name="T19" fmla="*/ 529232857 h 210"/>
              <a:gd name="T20" fmla="*/ 1491932252 w 2258"/>
              <a:gd name="T21" fmla="*/ 509071613 h 210"/>
              <a:gd name="T22" fmla="*/ 705643643 w 2258"/>
              <a:gd name="T23" fmla="*/ 529232857 h 210"/>
              <a:gd name="T24" fmla="*/ 234373735 w 2258"/>
              <a:gd name="T25" fmla="*/ 509071613 h 210"/>
              <a:gd name="T26" fmla="*/ 118446548 w 2258"/>
              <a:gd name="T27" fmla="*/ 451108830 h 210"/>
              <a:gd name="T28" fmla="*/ 0 w 2258"/>
              <a:gd name="T29" fmla="*/ 413305604 h 210"/>
              <a:gd name="T30" fmla="*/ 40322495 w 2258"/>
              <a:gd name="T31" fmla="*/ 352821872 h 210"/>
              <a:gd name="T32" fmla="*/ 78124041 w 2258"/>
              <a:gd name="T33" fmla="*/ 234375356 h 210"/>
              <a:gd name="T34" fmla="*/ 393144304 w 2258"/>
              <a:gd name="T35" fmla="*/ 57964395 h 210"/>
              <a:gd name="T36" fmla="*/ 2147483647 w 2258"/>
              <a:gd name="T37" fmla="*/ 57964395 h 210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w 2258"/>
              <a:gd name="T58" fmla="*/ 0 h 210"/>
              <a:gd name="T59" fmla="*/ 2258 w 2258"/>
              <a:gd name="T60" fmla="*/ 210 h 210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T57" t="T58" r="T59" b="T60"/>
            <a:pathLst>
              <a:path w="2258" h="210">
                <a:moveTo>
                  <a:pt x="1175" y="23"/>
                </a:moveTo>
                <a:cubicBezTo>
                  <a:pt x="1259" y="29"/>
                  <a:pt x="1341" y="38"/>
                  <a:pt x="1424" y="47"/>
                </a:cubicBezTo>
                <a:cubicBezTo>
                  <a:pt x="1499" y="46"/>
                  <a:pt x="2126" y="0"/>
                  <a:pt x="2234" y="70"/>
                </a:cubicBezTo>
                <a:cubicBezTo>
                  <a:pt x="2239" y="78"/>
                  <a:pt x="2246" y="85"/>
                  <a:pt x="2250" y="93"/>
                </a:cubicBezTo>
                <a:cubicBezTo>
                  <a:pt x="2254" y="100"/>
                  <a:pt x="2258" y="109"/>
                  <a:pt x="2257" y="117"/>
                </a:cubicBezTo>
                <a:cubicBezTo>
                  <a:pt x="2250" y="179"/>
                  <a:pt x="2224" y="169"/>
                  <a:pt x="2172" y="187"/>
                </a:cubicBezTo>
                <a:cubicBezTo>
                  <a:pt x="2146" y="196"/>
                  <a:pt x="2120" y="203"/>
                  <a:pt x="2094" y="210"/>
                </a:cubicBezTo>
                <a:cubicBezTo>
                  <a:pt x="1908" y="199"/>
                  <a:pt x="1751" y="191"/>
                  <a:pt x="1557" y="187"/>
                </a:cubicBezTo>
                <a:cubicBezTo>
                  <a:pt x="1450" y="177"/>
                  <a:pt x="1371" y="173"/>
                  <a:pt x="1261" y="179"/>
                </a:cubicBezTo>
                <a:cubicBezTo>
                  <a:pt x="1217" y="190"/>
                  <a:pt x="1173" y="199"/>
                  <a:pt x="1129" y="210"/>
                </a:cubicBezTo>
                <a:cubicBezTo>
                  <a:pt x="931" y="204"/>
                  <a:pt x="789" y="196"/>
                  <a:pt x="592" y="202"/>
                </a:cubicBezTo>
                <a:cubicBezTo>
                  <a:pt x="482" y="198"/>
                  <a:pt x="387" y="192"/>
                  <a:pt x="280" y="210"/>
                </a:cubicBezTo>
                <a:cubicBezTo>
                  <a:pt x="218" y="207"/>
                  <a:pt x="155" y="206"/>
                  <a:pt x="93" y="202"/>
                </a:cubicBezTo>
                <a:cubicBezTo>
                  <a:pt x="64" y="200"/>
                  <a:pt x="73" y="191"/>
                  <a:pt x="47" y="179"/>
                </a:cubicBezTo>
                <a:cubicBezTo>
                  <a:pt x="32" y="172"/>
                  <a:pt x="0" y="164"/>
                  <a:pt x="0" y="164"/>
                </a:cubicBezTo>
                <a:cubicBezTo>
                  <a:pt x="5" y="156"/>
                  <a:pt x="12" y="149"/>
                  <a:pt x="16" y="140"/>
                </a:cubicBezTo>
                <a:cubicBezTo>
                  <a:pt x="23" y="125"/>
                  <a:pt x="17" y="102"/>
                  <a:pt x="31" y="93"/>
                </a:cubicBezTo>
                <a:cubicBezTo>
                  <a:pt x="73" y="67"/>
                  <a:pt x="108" y="35"/>
                  <a:pt x="156" y="23"/>
                </a:cubicBezTo>
                <a:cubicBezTo>
                  <a:pt x="708" y="37"/>
                  <a:pt x="369" y="32"/>
                  <a:pt x="1175" y="23"/>
                </a:cubicBezTo>
                <a:close/>
              </a:path>
            </a:pathLst>
          </a:custGeom>
          <a:noFill/>
          <a:ln w="38100">
            <a:solidFill>
              <a:schemeClr val="accent2"/>
            </a:solidFill>
            <a:round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1511" name="Freeform 9"/>
          <p:cNvSpPr>
            <a:spLocks/>
          </p:cNvSpPr>
          <p:nvPr/>
        </p:nvSpPr>
        <p:spPr bwMode="auto">
          <a:xfrm>
            <a:off x="3352800" y="1981200"/>
            <a:ext cx="3584575" cy="333375"/>
          </a:xfrm>
          <a:custGeom>
            <a:avLst/>
            <a:gdLst>
              <a:gd name="T0" fmla="*/ 2147483647 w 2258"/>
              <a:gd name="T1" fmla="*/ 57964395 h 210"/>
              <a:gd name="T2" fmla="*/ 2147483647 w 2258"/>
              <a:gd name="T3" fmla="*/ 118448153 h 210"/>
              <a:gd name="T4" fmla="*/ 2147483647 w 2258"/>
              <a:gd name="T5" fmla="*/ 176410936 h 210"/>
              <a:gd name="T6" fmla="*/ 2147483647 w 2258"/>
              <a:gd name="T7" fmla="*/ 234375356 h 210"/>
              <a:gd name="T8" fmla="*/ 2147483647 w 2258"/>
              <a:gd name="T9" fmla="*/ 294857501 h 210"/>
              <a:gd name="T10" fmla="*/ 2147483647 w 2258"/>
              <a:gd name="T11" fmla="*/ 471270074 h 210"/>
              <a:gd name="T12" fmla="*/ 2147483647 w 2258"/>
              <a:gd name="T13" fmla="*/ 529232857 h 210"/>
              <a:gd name="T14" fmla="*/ 2147483647 w 2258"/>
              <a:gd name="T15" fmla="*/ 471270074 h 210"/>
              <a:gd name="T16" fmla="*/ 2147483647 w 2258"/>
              <a:gd name="T17" fmla="*/ 451108830 h 210"/>
              <a:gd name="T18" fmla="*/ 2147483647 w 2258"/>
              <a:gd name="T19" fmla="*/ 529232857 h 210"/>
              <a:gd name="T20" fmla="*/ 1491932252 w 2258"/>
              <a:gd name="T21" fmla="*/ 509071613 h 210"/>
              <a:gd name="T22" fmla="*/ 705643643 w 2258"/>
              <a:gd name="T23" fmla="*/ 529232857 h 210"/>
              <a:gd name="T24" fmla="*/ 234373735 w 2258"/>
              <a:gd name="T25" fmla="*/ 509071613 h 210"/>
              <a:gd name="T26" fmla="*/ 118446548 w 2258"/>
              <a:gd name="T27" fmla="*/ 451108830 h 210"/>
              <a:gd name="T28" fmla="*/ 0 w 2258"/>
              <a:gd name="T29" fmla="*/ 413305604 h 210"/>
              <a:gd name="T30" fmla="*/ 40322495 w 2258"/>
              <a:gd name="T31" fmla="*/ 352821872 h 210"/>
              <a:gd name="T32" fmla="*/ 78124041 w 2258"/>
              <a:gd name="T33" fmla="*/ 234375356 h 210"/>
              <a:gd name="T34" fmla="*/ 393144304 w 2258"/>
              <a:gd name="T35" fmla="*/ 57964395 h 210"/>
              <a:gd name="T36" fmla="*/ 2147483647 w 2258"/>
              <a:gd name="T37" fmla="*/ 57964395 h 210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w 2258"/>
              <a:gd name="T58" fmla="*/ 0 h 210"/>
              <a:gd name="T59" fmla="*/ 2258 w 2258"/>
              <a:gd name="T60" fmla="*/ 210 h 210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T57" t="T58" r="T59" b="T60"/>
            <a:pathLst>
              <a:path w="2258" h="210">
                <a:moveTo>
                  <a:pt x="1175" y="23"/>
                </a:moveTo>
                <a:cubicBezTo>
                  <a:pt x="1259" y="29"/>
                  <a:pt x="1341" y="38"/>
                  <a:pt x="1424" y="47"/>
                </a:cubicBezTo>
                <a:cubicBezTo>
                  <a:pt x="1499" y="46"/>
                  <a:pt x="2126" y="0"/>
                  <a:pt x="2234" y="70"/>
                </a:cubicBezTo>
                <a:cubicBezTo>
                  <a:pt x="2239" y="78"/>
                  <a:pt x="2246" y="85"/>
                  <a:pt x="2250" y="93"/>
                </a:cubicBezTo>
                <a:cubicBezTo>
                  <a:pt x="2254" y="100"/>
                  <a:pt x="2258" y="109"/>
                  <a:pt x="2257" y="117"/>
                </a:cubicBezTo>
                <a:cubicBezTo>
                  <a:pt x="2250" y="179"/>
                  <a:pt x="2224" y="169"/>
                  <a:pt x="2172" y="187"/>
                </a:cubicBezTo>
                <a:cubicBezTo>
                  <a:pt x="2146" y="196"/>
                  <a:pt x="2120" y="203"/>
                  <a:pt x="2094" y="210"/>
                </a:cubicBezTo>
                <a:cubicBezTo>
                  <a:pt x="1908" y="199"/>
                  <a:pt x="1751" y="191"/>
                  <a:pt x="1557" y="187"/>
                </a:cubicBezTo>
                <a:cubicBezTo>
                  <a:pt x="1450" y="177"/>
                  <a:pt x="1371" y="173"/>
                  <a:pt x="1261" y="179"/>
                </a:cubicBezTo>
                <a:cubicBezTo>
                  <a:pt x="1217" y="190"/>
                  <a:pt x="1173" y="199"/>
                  <a:pt x="1129" y="210"/>
                </a:cubicBezTo>
                <a:cubicBezTo>
                  <a:pt x="931" y="204"/>
                  <a:pt x="789" y="196"/>
                  <a:pt x="592" y="202"/>
                </a:cubicBezTo>
                <a:cubicBezTo>
                  <a:pt x="482" y="198"/>
                  <a:pt x="387" y="192"/>
                  <a:pt x="280" y="210"/>
                </a:cubicBezTo>
                <a:cubicBezTo>
                  <a:pt x="218" y="207"/>
                  <a:pt x="155" y="206"/>
                  <a:pt x="93" y="202"/>
                </a:cubicBezTo>
                <a:cubicBezTo>
                  <a:pt x="64" y="200"/>
                  <a:pt x="73" y="191"/>
                  <a:pt x="47" y="179"/>
                </a:cubicBezTo>
                <a:cubicBezTo>
                  <a:pt x="32" y="172"/>
                  <a:pt x="0" y="164"/>
                  <a:pt x="0" y="164"/>
                </a:cubicBezTo>
                <a:cubicBezTo>
                  <a:pt x="5" y="156"/>
                  <a:pt x="12" y="149"/>
                  <a:pt x="16" y="140"/>
                </a:cubicBezTo>
                <a:cubicBezTo>
                  <a:pt x="23" y="125"/>
                  <a:pt x="17" y="102"/>
                  <a:pt x="31" y="93"/>
                </a:cubicBezTo>
                <a:cubicBezTo>
                  <a:pt x="73" y="67"/>
                  <a:pt x="108" y="35"/>
                  <a:pt x="156" y="23"/>
                </a:cubicBezTo>
                <a:cubicBezTo>
                  <a:pt x="708" y="37"/>
                  <a:pt x="369" y="32"/>
                  <a:pt x="1175" y="23"/>
                </a:cubicBezTo>
                <a:close/>
              </a:path>
            </a:pathLst>
          </a:custGeom>
          <a:noFill/>
          <a:ln w="38100">
            <a:solidFill>
              <a:schemeClr val="accent2"/>
            </a:solidFill>
            <a:round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3981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228600"/>
            <a:ext cx="2971800" cy="2133600"/>
          </a:xfrm>
        </p:spPr>
        <p:txBody>
          <a:bodyPr/>
          <a:lstStyle/>
          <a:p>
            <a:pPr eaLnBrk="1" hangingPunct="1"/>
            <a:r>
              <a:rPr lang="en-US" smtClean="0"/>
              <a:t>Using the Joint</a:t>
            </a:r>
          </a:p>
        </p:txBody>
      </p:sp>
      <p:pic>
        <p:nvPicPr>
          <p:cNvPr id="22532" name="Picture 3" descr="joint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352800" y="304800"/>
            <a:ext cx="5564188" cy="303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533" name="Text Box 4"/>
          <p:cNvSpPr txBox="1">
            <a:spLocks noChangeArrowheads="1"/>
          </p:cNvSpPr>
          <p:nvPr/>
        </p:nvSpPr>
        <p:spPr bwMode="auto">
          <a:xfrm>
            <a:off x="517525" y="3816350"/>
            <a:ext cx="3521075" cy="396875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P(Poor) = 0.7604</a:t>
            </a:r>
          </a:p>
        </p:txBody>
      </p:sp>
      <p:graphicFrame>
        <p:nvGraphicFramePr>
          <p:cNvPr id="22530" name="Object 5"/>
          <p:cNvGraphicFramePr>
            <a:graphicFrameLocks noChangeAspect="1"/>
          </p:cNvGraphicFramePr>
          <p:nvPr/>
        </p:nvGraphicFramePr>
        <p:xfrm>
          <a:off x="4648200" y="3810000"/>
          <a:ext cx="3124200" cy="809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33" name="Equation" r:id="rId5" imgW="1371600" imgH="355320" progId="Equation.3">
                  <p:embed/>
                </p:oleObj>
              </mc:Choice>
              <mc:Fallback>
                <p:oleObj name="Equation" r:id="rId5" imgW="1371600" imgH="3553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48200" y="3810000"/>
                        <a:ext cx="3124200" cy="8096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534" name="Freeform 6"/>
          <p:cNvSpPr>
            <a:spLocks/>
          </p:cNvSpPr>
          <p:nvPr/>
        </p:nvSpPr>
        <p:spPr bwMode="auto">
          <a:xfrm>
            <a:off x="3311525" y="2681288"/>
            <a:ext cx="3584575" cy="333375"/>
          </a:xfrm>
          <a:custGeom>
            <a:avLst/>
            <a:gdLst>
              <a:gd name="T0" fmla="*/ 2147483647 w 2258"/>
              <a:gd name="T1" fmla="*/ 57964395 h 210"/>
              <a:gd name="T2" fmla="*/ 2147483647 w 2258"/>
              <a:gd name="T3" fmla="*/ 118448153 h 210"/>
              <a:gd name="T4" fmla="*/ 2147483647 w 2258"/>
              <a:gd name="T5" fmla="*/ 176410936 h 210"/>
              <a:gd name="T6" fmla="*/ 2147483647 w 2258"/>
              <a:gd name="T7" fmla="*/ 234375356 h 210"/>
              <a:gd name="T8" fmla="*/ 2147483647 w 2258"/>
              <a:gd name="T9" fmla="*/ 294857501 h 210"/>
              <a:gd name="T10" fmla="*/ 2147483647 w 2258"/>
              <a:gd name="T11" fmla="*/ 471270074 h 210"/>
              <a:gd name="T12" fmla="*/ 2147483647 w 2258"/>
              <a:gd name="T13" fmla="*/ 529232857 h 210"/>
              <a:gd name="T14" fmla="*/ 2147483647 w 2258"/>
              <a:gd name="T15" fmla="*/ 471270074 h 210"/>
              <a:gd name="T16" fmla="*/ 2147483647 w 2258"/>
              <a:gd name="T17" fmla="*/ 451108830 h 210"/>
              <a:gd name="T18" fmla="*/ 2147483647 w 2258"/>
              <a:gd name="T19" fmla="*/ 529232857 h 210"/>
              <a:gd name="T20" fmla="*/ 1491932252 w 2258"/>
              <a:gd name="T21" fmla="*/ 509071613 h 210"/>
              <a:gd name="T22" fmla="*/ 705643643 w 2258"/>
              <a:gd name="T23" fmla="*/ 529232857 h 210"/>
              <a:gd name="T24" fmla="*/ 234373735 w 2258"/>
              <a:gd name="T25" fmla="*/ 509071613 h 210"/>
              <a:gd name="T26" fmla="*/ 118446548 w 2258"/>
              <a:gd name="T27" fmla="*/ 451108830 h 210"/>
              <a:gd name="T28" fmla="*/ 0 w 2258"/>
              <a:gd name="T29" fmla="*/ 413305604 h 210"/>
              <a:gd name="T30" fmla="*/ 40322495 w 2258"/>
              <a:gd name="T31" fmla="*/ 352821872 h 210"/>
              <a:gd name="T32" fmla="*/ 78124041 w 2258"/>
              <a:gd name="T33" fmla="*/ 234375356 h 210"/>
              <a:gd name="T34" fmla="*/ 393144304 w 2258"/>
              <a:gd name="T35" fmla="*/ 57964395 h 210"/>
              <a:gd name="T36" fmla="*/ 2147483647 w 2258"/>
              <a:gd name="T37" fmla="*/ 57964395 h 210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w 2258"/>
              <a:gd name="T58" fmla="*/ 0 h 210"/>
              <a:gd name="T59" fmla="*/ 2258 w 2258"/>
              <a:gd name="T60" fmla="*/ 210 h 210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T57" t="T58" r="T59" b="T60"/>
            <a:pathLst>
              <a:path w="2258" h="210">
                <a:moveTo>
                  <a:pt x="1175" y="23"/>
                </a:moveTo>
                <a:cubicBezTo>
                  <a:pt x="1259" y="29"/>
                  <a:pt x="1341" y="38"/>
                  <a:pt x="1424" y="47"/>
                </a:cubicBezTo>
                <a:cubicBezTo>
                  <a:pt x="1499" y="46"/>
                  <a:pt x="2126" y="0"/>
                  <a:pt x="2234" y="70"/>
                </a:cubicBezTo>
                <a:cubicBezTo>
                  <a:pt x="2239" y="78"/>
                  <a:pt x="2246" y="85"/>
                  <a:pt x="2250" y="93"/>
                </a:cubicBezTo>
                <a:cubicBezTo>
                  <a:pt x="2254" y="100"/>
                  <a:pt x="2258" y="109"/>
                  <a:pt x="2257" y="117"/>
                </a:cubicBezTo>
                <a:cubicBezTo>
                  <a:pt x="2250" y="179"/>
                  <a:pt x="2224" y="169"/>
                  <a:pt x="2172" y="187"/>
                </a:cubicBezTo>
                <a:cubicBezTo>
                  <a:pt x="2146" y="196"/>
                  <a:pt x="2120" y="203"/>
                  <a:pt x="2094" y="210"/>
                </a:cubicBezTo>
                <a:cubicBezTo>
                  <a:pt x="1908" y="199"/>
                  <a:pt x="1751" y="191"/>
                  <a:pt x="1557" y="187"/>
                </a:cubicBezTo>
                <a:cubicBezTo>
                  <a:pt x="1450" y="177"/>
                  <a:pt x="1371" y="173"/>
                  <a:pt x="1261" y="179"/>
                </a:cubicBezTo>
                <a:cubicBezTo>
                  <a:pt x="1217" y="190"/>
                  <a:pt x="1173" y="199"/>
                  <a:pt x="1129" y="210"/>
                </a:cubicBezTo>
                <a:cubicBezTo>
                  <a:pt x="931" y="204"/>
                  <a:pt x="789" y="196"/>
                  <a:pt x="592" y="202"/>
                </a:cubicBezTo>
                <a:cubicBezTo>
                  <a:pt x="482" y="198"/>
                  <a:pt x="387" y="192"/>
                  <a:pt x="280" y="210"/>
                </a:cubicBezTo>
                <a:cubicBezTo>
                  <a:pt x="218" y="207"/>
                  <a:pt x="155" y="206"/>
                  <a:pt x="93" y="202"/>
                </a:cubicBezTo>
                <a:cubicBezTo>
                  <a:pt x="64" y="200"/>
                  <a:pt x="73" y="191"/>
                  <a:pt x="47" y="179"/>
                </a:cubicBezTo>
                <a:cubicBezTo>
                  <a:pt x="32" y="172"/>
                  <a:pt x="0" y="164"/>
                  <a:pt x="0" y="164"/>
                </a:cubicBezTo>
                <a:cubicBezTo>
                  <a:pt x="5" y="156"/>
                  <a:pt x="12" y="149"/>
                  <a:pt x="16" y="140"/>
                </a:cubicBezTo>
                <a:cubicBezTo>
                  <a:pt x="23" y="125"/>
                  <a:pt x="17" y="102"/>
                  <a:pt x="31" y="93"/>
                </a:cubicBezTo>
                <a:cubicBezTo>
                  <a:pt x="73" y="67"/>
                  <a:pt x="108" y="35"/>
                  <a:pt x="156" y="23"/>
                </a:cubicBezTo>
                <a:cubicBezTo>
                  <a:pt x="708" y="37"/>
                  <a:pt x="369" y="32"/>
                  <a:pt x="1175" y="23"/>
                </a:cubicBezTo>
                <a:close/>
              </a:path>
            </a:pathLst>
          </a:custGeom>
          <a:noFill/>
          <a:ln w="38100">
            <a:solidFill>
              <a:schemeClr val="accent2"/>
            </a:solidFill>
            <a:round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2535" name="Freeform 7"/>
          <p:cNvSpPr>
            <a:spLocks/>
          </p:cNvSpPr>
          <p:nvPr/>
        </p:nvSpPr>
        <p:spPr bwMode="auto">
          <a:xfrm>
            <a:off x="3352800" y="1981200"/>
            <a:ext cx="3584575" cy="333375"/>
          </a:xfrm>
          <a:custGeom>
            <a:avLst/>
            <a:gdLst>
              <a:gd name="T0" fmla="*/ 2147483647 w 2258"/>
              <a:gd name="T1" fmla="*/ 57964395 h 210"/>
              <a:gd name="T2" fmla="*/ 2147483647 w 2258"/>
              <a:gd name="T3" fmla="*/ 118448153 h 210"/>
              <a:gd name="T4" fmla="*/ 2147483647 w 2258"/>
              <a:gd name="T5" fmla="*/ 176410936 h 210"/>
              <a:gd name="T6" fmla="*/ 2147483647 w 2258"/>
              <a:gd name="T7" fmla="*/ 234375356 h 210"/>
              <a:gd name="T8" fmla="*/ 2147483647 w 2258"/>
              <a:gd name="T9" fmla="*/ 294857501 h 210"/>
              <a:gd name="T10" fmla="*/ 2147483647 w 2258"/>
              <a:gd name="T11" fmla="*/ 471270074 h 210"/>
              <a:gd name="T12" fmla="*/ 2147483647 w 2258"/>
              <a:gd name="T13" fmla="*/ 529232857 h 210"/>
              <a:gd name="T14" fmla="*/ 2147483647 w 2258"/>
              <a:gd name="T15" fmla="*/ 471270074 h 210"/>
              <a:gd name="T16" fmla="*/ 2147483647 w 2258"/>
              <a:gd name="T17" fmla="*/ 451108830 h 210"/>
              <a:gd name="T18" fmla="*/ 2147483647 w 2258"/>
              <a:gd name="T19" fmla="*/ 529232857 h 210"/>
              <a:gd name="T20" fmla="*/ 1491932252 w 2258"/>
              <a:gd name="T21" fmla="*/ 509071613 h 210"/>
              <a:gd name="T22" fmla="*/ 705643643 w 2258"/>
              <a:gd name="T23" fmla="*/ 529232857 h 210"/>
              <a:gd name="T24" fmla="*/ 234373735 w 2258"/>
              <a:gd name="T25" fmla="*/ 509071613 h 210"/>
              <a:gd name="T26" fmla="*/ 118446548 w 2258"/>
              <a:gd name="T27" fmla="*/ 451108830 h 210"/>
              <a:gd name="T28" fmla="*/ 0 w 2258"/>
              <a:gd name="T29" fmla="*/ 413305604 h 210"/>
              <a:gd name="T30" fmla="*/ 40322495 w 2258"/>
              <a:gd name="T31" fmla="*/ 352821872 h 210"/>
              <a:gd name="T32" fmla="*/ 78124041 w 2258"/>
              <a:gd name="T33" fmla="*/ 234375356 h 210"/>
              <a:gd name="T34" fmla="*/ 393144304 w 2258"/>
              <a:gd name="T35" fmla="*/ 57964395 h 210"/>
              <a:gd name="T36" fmla="*/ 2147483647 w 2258"/>
              <a:gd name="T37" fmla="*/ 57964395 h 210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w 2258"/>
              <a:gd name="T58" fmla="*/ 0 h 210"/>
              <a:gd name="T59" fmla="*/ 2258 w 2258"/>
              <a:gd name="T60" fmla="*/ 210 h 210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T57" t="T58" r="T59" b="T60"/>
            <a:pathLst>
              <a:path w="2258" h="210">
                <a:moveTo>
                  <a:pt x="1175" y="23"/>
                </a:moveTo>
                <a:cubicBezTo>
                  <a:pt x="1259" y="29"/>
                  <a:pt x="1341" y="38"/>
                  <a:pt x="1424" y="47"/>
                </a:cubicBezTo>
                <a:cubicBezTo>
                  <a:pt x="1499" y="46"/>
                  <a:pt x="2126" y="0"/>
                  <a:pt x="2234" y="70"/>
                </a:cubicBezTo>
                <a:cubicBezTo>
                  <a:pt x="2239" y="78"/>
                  <a:pt x="2246" y="85"/>
                  <a:pt x="2250" y="93"/>
                </a:cubicBezTo>
                <a:cubicBezTo>
                  <a:pt x="2254" y="100"/>
                  <a:pt x="2258" y="109"/>
                  <a:pt x="2257" y="117"/>
                </a:cubicBezTo>
                <a:cubicBezTo>
                  <a:pt x="2250" y="179"/>
                  <a:pt x="2224" y="169"/>
                  <a:pt x="2172" y="187"/>
                </a:cubicBezTo>
                <a:cubicBezTo>
                  <a:pt x="2146" y="196"/>
                  <a:pt x="2120" y="203"/>
                  <a:pt x="2094" y="210"/>
                </a:cubicBezTo>
                <a:cubicBezTo>
                  <a:pt x="1908" y="199"/>
                  <a:pt x="1751" y="191"/>
                  <a:pt x="1557" y="187"/>
                </a:cubicBezTo>
                <a:cubicBezTo>
                  <a:pt x="1450" y="177"/>
                  <a:pt x="1371" y="173"/>
                  <a:pt x="1261" y="179"/>
                </a:cubicBezTo>
                <a:cubicBezTo>
                  <a:pt x="1217" y="190"/>
                  <a:pt x="1173" y="199"/>
                  <a:pt x="1129" y="210"/>
                </a:cubicBezTo>
                <a:cubicBezTo>
                  <a:pt x="931" y="204"/>
                  <a:pt x="789" y="196"/>
                  <a:pt x="592" y="202"/>
                </a:cubicBezTo>
                <a:cubicBezTo>
                  <a:pt x="482" y="198"/>
                  <a:pt x="387" y="192"/>
                  <a:pt x="280" y="210"/>
                </a:cubicBezTo>
                <a:cubicBezTo>
                  <a:pt x="218" y="207"/>
                  <a:pt x="155" y="206"/>
                  <a:pt x="93" y="202"/>
                </a:cubicBezTo>
                <a:cubicBezTo>
                  <a:pt x="64" y="200"/>
                  <a:pt x="73" y="191"/>
                  <a:pt x="47" y="179"/>
                </a:cubicBezTo>
                <a:cubicBezTo>
                  <a:pt x="32" y="172"/>
                  <a:pt x="0" y="164"/>
                  <a:pt x="0" y="164"/>
                </a:cubicBezTo>
                <a:cubicBezTo>
                  <a:pt x="5" y="156"/>
                  <a:pt x="12" y="149"/>
                  <a:pt x="16" y="140"/>
                </a:cubicBezTo>
                <a:cubicBezTo>
                  <a:pt x="23" y="125"/>
                  <a:pt x="17" y="102"/>
                  <a:pt x="31" y="93"/>
                </a:cubicBezTo>
                <a:cubicBezTo>
                  <a:pt x="73" y="67"/>
                  <a:pt x="108" y="35"/>
                  <a:pt x="156" y="23"/>
                </a:cubicBezTo>
                <a:cubicBezTo>
                  <a:pt x="708" y="37"/>
                  <a:pt x="369" y="32"/>
                  <a:pt x="1175" y="23"/>
                </a:cubicBezTo>
                <a:close/>
              </a:path>
            </a:pathLst>
          </a:custGeom>
          <a:noFill/>
          <a:ln w="38100">
            <a:solidFill>
              <a:schemeClr val="accent2"/>
            </a:solidFill>
            <a:round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2536" name="Freeform 8"/>
          <p:cNvSpPr>
            <a:spLocks/>
          </p:cNvSpPr>
          <p:nvPr/>
        </p:nvSpPr>
        <p:spPr bwMode="auto">
          <a:xfrm>
            <a:off x="3352800" y="609600"/>
            <a:ext cx="3584575" cy="333375"/>
          </a:xfrm>
          <a:custGeom>
            <a:avLst/>
            <a:gdLst>
              <a:gd name="T0" fmla="*/ 2147483647 w 2258"/>
              <a:gd name="T1" fmla="*/ 57964395 h 210"/>
              <a:gd name="T2" fmla="*/ 2147483647 w 2258"/>
              <a:gd name="T3" fmla="*/ 118448153 h 210"/>
              <a:gd name="T4" fmla="*/ 2147483647 w 2258"/>
              <a:gd name="T5" fmla="*/ 176410936 h 210"/>
              <a:gd name="T6" fmla="*/ 2147483647 w 2258"/>
              <a:gd name="T7" fmla="*/ 234375356 h 210"/>
              <a:gd name="T8" fmla="*/ 2147483647 w 2258"/>
              <a:gd name="T9" fmla="*/ 294857501 h 210"/>
              <a:gd name="T10" fmla="*/ 2147483647 w 2258"/>
              <a:gd name="T11" fmla="*/ 471270074 h 210"/>
              <a:gd name="T12" fmla="*/ 2147483647 w 2258"/>
              <a:gd name="T13" fmla="*/ 529232857 h 210"/>
              <a:gd name="T14" fmla="*/ 2147483647 w 2258"/>
              <a:gd name="T15" fmla="*/ 471270074 h 210"/>
              <a:gd name="T16" fmla="*/ 2147483647 w 2258"/>
              <a:gd name="T17" fmla="*/ 451108830 h 210"/>
              <a:gd name="T18" fmla="*/ 2147483647 w 2258"/>
              <a:gd name="T19" fmla="*/ 529232857 h 210"/>
              <a:gd name="T20" fmla="*/ 1491932252 w 2258"/>
              <a:gd name="T21" fmla="*/ 509071613 h 210"/>
              <a:gd name="T22" fmla="*/ 705643643 w 2258"/>
              <a:gd name="T23" fmla="*/ 529232857 h 210"/>
              <a:gd name="T24" fmla="*/ 234373735 w 2258"/>
              <a:gd name="T25" fmla="*/ 509071613 h 210"/>
              <a:gd name="T26" fmla="*/ 118446548 w 2258"/>
              <a:gd name="T27" fmla="*/ 451108830 h 210"/>
              <a:gd name="T28" fmla="*/ 0 w 2258"/>
              <a:gd name="T29" fmla="*/ 413305604 h 210"/>
              <a:gd name="T30" fmla="*/ 40322495 w 2258"/>
              <a:gd name="T31" fmla="*/ 352821872 h 210"/>
              <a:gd name="T32" fmla="*/ 78124041 w 2258"/>
              <a:gd name="T33" fmla="*/ 234375356 h 210"/>
              <a:gd name="T34" fmla="*/ 393144304 w 2258"/>
              <a:gd name="T35" fmla="*/ 57964395 h 210"/>
              <a:gd name="T36" fmla="*/ 2147483647 w 2258"/>
              <a:gd name="T37" fmla="*/ 57964395 h 210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w 2258"/>
              <a:gd name="T58" fmla="*/ 0 h 210"/>
              <a:gd name="T59" fmla="*/ 2258 w 2258"/>
              <a:gd name="T60" fmla="*/ 210 h 210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T57" t="T58" r="T59" b="T60"/>
            <a:pathLst>
              <a:path w="2258" h="210">
                <a:moveTo>
                  <a:pt x="1175" y="23"/>
                </a:moveTo>
                <a:cubicBezTo>
                  <a:pt x="1259" y="29"/>
                  <a:pt x="1341" y="38"/>
                  <a:pt x="1424" y="47"/>
                </a:cubicBezTo>
                <a:cubicBezTo>
                  <a:pt x="1499" y="46"/>
                  <a:pt x="2126" y="0"/>
                  <a:pt x="2234" y="70"/>
                </a:cubicBezTo>
                <a:cubicBezTo>
                  <a:pt x="2239" y="78"/>
                  <a:pt x="2246" y="85"/>
                  <a:pt x="2250" y="93"/>
                </a:cubicBezTo>
                <a:cubicBezTo>
                  <a:pt x="2254" y="100"/>
                  <a:pt x="2258" y="109"/>
                  <a:pt x="2257" y="117"/>
                </a:cubicBezTo>
                <a:cubicBezTo>
                  <a:pt x="2250" y="179"/>
                  <a:pt x="2224" y="169"/>
                  <a:pt x="2172" y="187"/>
                </a:cubicBezTo>
                <a:cubicBezTo>
                  <a:pt x="2146" y="196"/>
                  <a:pt x="2120" y="203"/>
                  <a:pt x="2094" y="210"/>
                </a:cubicBezTo>
                <a:cubicBezTo>
                  <a:pt x="1908" y="199"/>
                  <a:pt x="1751" y="191"/>
                  <a:pt x="1557" y="187"/>
                </a:cubicBezTo>
                <a:cubicBezTo>
                  <a:pt x="1450" y="177"/>
                  <a:pt x="1371" y="173"/>
                  <a:pt x="1261" y="179"/>
                </a:cubicBezTo>
                <a:cubicBezTo>
                  <a:pt x="1217" y="190"/>
                  <a:pt x="1173" y="199"/>
                  <a:pt x="1129" y="210"/>
                </a:cubicBezTo>
                <a:cubicBezTo>
                  <a:pt x="931" y="204"/>
                  <a:pt x="789" y="196"/>
                  <a:pt x="592" y="202"/>
                </a:cubicBezTo>
                <a:cubicBezTo>
                  <a:pt x="482" y="198"/>
                  <a:pt x="387" y="192"/>
                  <a:pt x="280" y="210"/>
                </a:cubicBezTo>
                <a:cubicBezTo>
                  <a:pt x="218" y="207"/>
                  <a:pt x="155" y="206"/>
                  <a:pt x="93" y="202"/>
                </a:cubicBezTo>
                <a:cubicBezTo>
                  <a:pt x="64" y="200"/>
                  <a:pt x="73" y="191"/>
                  <a:pt x="47" y="179"/>
                </a:cubicBezTo>
                <a:cubicBezTo>
                  <a:pt x="32" y="172"/>
                  <a:pt x="0" y="164"/>
                  <a:pt x="0" y="164"/>
                </a:cubicBezTo>
                <a:cubicBezTo>
                  <a:pt x="5" y="156"/>
                  <a:pt x="12" y="149"/>
                  <a:pt x="16" y="140"/>
                </a:cubicBezTo>
                <a:cubicBezTo>
                  <a:pt x="23" y="125"/>
                  <a:pt x="17" y="102"/>
                  <a:pt x="31" y="93"/>
                </a:cubicBezTo>
                <a:cubicBezTo>
                  <a:pt x="73" y="67"/>
                  <a:pt x="108" y="35"/>
                  <a:pt x="156" y="23"/>
                </a:cubicBezTo>
                <a:cubicBezTo>
                  <a:pt x="708" y="37"/>
                  <a:pt x="369" y="32"/>
                  <a:pt x="1175" y="23"/>
                </a:cubicBezTo>
                <a:close/>
              </a:path>
            </a:pathLst>
          </a:custGeom>
          <a:noFill/>
          <a:ln w="38100">
            <a:solidFill>
              <a:schemeClr val="accent2"/>
            </a:solidFill>
            <a:round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2537" name="Freeform 9"/>
          <p:cNvSpPr>
            <a:spLocks/>
          </p:cNvSpPr>
          <p:nvPr/>
        </p:nvSpPr>
        <p:spPr bwMode="auto">
          <a:xfrm>
            <a:off x="3352800" y="1295400"/>
            <a:ext cx="3584575" cy="333375"/>
          </a:xfrm>
          <a:custGeom>
            <a:avLst/>
            <a:gdLst>
              <a:gd name="T0" fmla="*/ 2147483647 w 2258"/>
              <a:gd name="T1" fmla="*/ 57964395 h 210"/>
              <a:gd name="T2" fmla="*/ 2147483647 w 2258"/>
              <a:gd name="T3" fmla="*/ 118448153 h 210"/>
              <a:gd name="T4" fmla="*/ 2147483647 w 2258"/>
              <a:gd name="T5" fmla="*/ 176410936 h 210"/>
              <a:gd name="T6" fmla="*/ 2147483647 w 2258"/>
              <a:gd name="T7" fmla="*/ 234375356 h 210"/>
              <a:gd name="T8" fmla="*/ 2147483647 w 2258"/>
              <a:gd name="T9" fmla="*/ 294857501 h 210"/>
              <a:gd name="T10" fmla="*/ 2147483647 w 2258"/>
              <a:gd name="T11" fmla="*/ 471270074 h 210"/>
              <a:gd name="T12" fmla="*/ 2147483647 w 2258"/>
              <a:gd name="T13" fmla="*/ 529232857 h 210"/>
              <a:gd name="T14" fmla="*/ 2147483647 w 2258"/>
              <a:gd name="T15" fmla="*/ 471270074 h 210"/>
              <a:gd name="T16" fmla="*/ 2147483647 w 2258"/>
              <a:gd name="T17" fmla="*/ 451108830 h 210"/>
              <a:gd name="T18" fmla="*/ 2147483647 w 2258"/>
              <a:gd name="T19" fmla="*/ 529232857 h 210"/>
              <a:gd name="T20" fmla="*/ 1491932252 w 2258"/>
              <a:gd name="T21" fmla="*/ 509071613 h 210"/>
              <a:gd name="T22" fmla="*/ 705643643 w 2258"/>
              <a:gd name="T23" fmla="*/ 529232857 h 210"/>
              <a:gd name="T24" fmla="*/ 234373735 w 2258"/>
              <a:gd name="T25" fmla="*/ 509071613 h 210"/>
              <a:gd name="T26" fmla="*/ 118446548 w 2258"/>
              <a:gd name="T27" fmla="*/ 451108830 h 210"/>
              <a:gd name="T28" fmla="*/ 0 w 2258"/>
              <a:gd name="T29" fmla="*/ 413305604 h 210"/>
              <a:gd name="T30" fmla="*/ 40322495 w 2258"/>
              <a:gd name="T31" fmla="*/ 352821872 h 210"/>
              <a:gd name="T32" fmla="*/ 78124041 w 2258"/>
              <a:gd name="T33" fmla="*/ 234375356 h 210"/>
              <a:gd name="T34" fmla="*/ 393144304 w 2258"/>
              <a:gd name="T35" fmla="*/ 57964395 h 210"/>
              <a:gd name="T36" fmla="*/ 2147483647 w 2258"/>
              <a:gd name="T37" fmla="*/ 57964395 h 210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w 2258"/>
              <a:gd name="T58" fmla="*/ 0 h 210"/>
              <a:gd name="T59" fmla="*/ 2258 w 2258"/>
              <a:gd name="T60" fmla="*/ 210 h 210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T57" t="T58" r="T59" b="T60"/>
            <a:pathLst>
              <a:path w="2258" h="210">
                <a:moveTo>
                  <a:pt x="1175" y="23"/>
                </a:moveTo>
                <a:cubicBezTo>
                  <a:pt x="1259" y="29"/>
                  <a:pt x="1341" y="38"/>
                  <a:pt x="1424" y="47"/>
                </a:cubicBezTo>
                <a:cubicBezTo>
                  <a:pt x="1499" y="46"/>
                  <a:pt x="2126" y="0"/>
                  <a:pt x="2234" y="70"/>
                </a:cubicBezTo>
                <a:cubicBezTo>
                  <a:pt x="2239" y="78"/>
                  <a:pt x="2246" y="85"/>
                  <a:pt x="2250" y="93"/>
                </a:cubicBezTo>
                <a:cubicBezTo>
                  <a:pt x="2254" y="100"/>
                  <a:pt x="2258" y="109"/>
                  <a:pt x="2257" y="117"/>
                </a:cubicBezTo>
                <a:cubicBezTo>
                  <a:pt x="2250" y="179"/>
                  <a:pt x="2224" y="169"/>
                  <a:pt x="2172" y="187"/>
                </a:cubicBezTo>
                <a:cubicBezTo>
                  <a:pt x="2146" y="196"/>
                  <a:pt x="2120" y="203"/>
                  <a:pt x="2094" y="210"/>
                </a:cubicBezTo>
                <a:cubicBezTo>
                  <a:pt x="1908" y="199"/>
                  <a:pt x="1751" y="191"/>
                  <a:pt x="1557" y="187"/>
                </a:cubicBezTo>
                <a:cubicBezTo>
                  <a:pt x="1450" y="177"/>
                  <a:pt x="1371" y="173"/>
                  <a:pt x="1261" y="179"/>
                </a:cubicBezTo>
                <a:cubicBezTo>
                  <a:pt x="1217" y="190"/>
                  <a:pt x="1173" y="199"/>
                  <a:pt x="1129" y="210"/>
                </a:cubicBezTo>
                <a:cubicBezTo>
                  <a:pt x="931" y="204"/>
                  <a:pt x="789" y="196"/>
                  <a:pt x="592" y="202"/>
                </a:cubicBezTo>
                <a:cubicBezTo>
                  <a:pt x="482" y="198"/>
                  <a:pt x="387" y="192"/>
                  <a:pt x="280" y="210"/>
                </a:cubicBezTo>
                <a:cubicBezTo>
                  <a:pt x="218" y="207"/>
                  <a:pt x="155" y="206"/>
                  <a:pt x="93" y="202"/>
                </a:cubicBezTo>
                <a:cubicBezTo>
                  <a:pt x="64" y="200"/>
                  <a:pt x="73" y="191"/>
                  <a:pt x="47" y="179"/>
                </a:cubicBezTo>
                <a:cubicBezTo>
                  <a:pt x="32" y="172"/>
                  <a:pt x="0" y="164"/>
                  <a:pt x="0" y="164"/>
                </a:cubicBezTo>
                <a:cubicBezTo>
                  <a:pt x="5" y="156"/>
                  <a:pt x="12" y="149"/>
                  <a:pt x="16" y="140"/>
                </a:cubicBezTo>
                <a:cubicBezTo>
                  <a:pt x="23" y="125"/>
                  <a:pt x="17" y="102"/>
                  <a:pt x="31" y="93"/>
                </a:cubicBezTo>
                <a:cubicBezTo>
                  <a:pt x="73" y="67"/>
                  <a:pt x="108" y="35"/>
                  <a:pt x="156" y="23"/>
                </a:cubicBezTo>
                <a:cubicBezTo>
                  <a:pt x="708" y="37"/>
                  <a:pt x="369" y="32"/>
                  <a:pt x="1175" y="23"/>
                </a:cubicBezTo>
                <a:close/>
              </a:path>
            </a:pathLst>
          </a:custGeom>
          <a:noFill/>
          <a:ln w="38100">
            <a:solidFill>
              <a:schemeClr val="accent2"/>
            </a:solidFill>
            <a:round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5998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228600"/>
            <a:ext cx="2971800" cy="2133600"/>
          </a:xfrm>
        </p:spPr>
        <p:txBody>
          <a:bodyPr/>
          <a:lstStyle/>
          <a:p>
            <a:pPr eaLnBrk="1" hangingPunct="1"/>
            <a:r>
              <a:rPr lang="en-US" smtClean="0"/>
              <a:t>Inference with the Joint</a:t>
            </a:r>
          </a:p>
        </p:txBody>
      </p:sp>
      <p:pic>
        <p:nvPicPr>
          <p:cNvPr id="23556" name="Picture 3" descr="joint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352800" y="304800"/>
            <a:ext cx="5564188" cy="303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23554" name="Object 5"/>
          <p:cNvGraphicFramePr>
            <a:graphicFrameLocks noChangeAspect="1"/>
          </p:cNvGraphicFramePr>
          <p:nvPr/>
        </p:nvGraphicFramePr>
        <p:xfrm>
          <a:off x="1524000" y="3429000"/>
          <a:ext cx="6075363" cy="161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57" name="Equation" r:id="rId5" imgW="2666880" imgH="711000" progId="Equation.3">
                  <p:embed/>
                </p:oleObj>
              </mc:Choice>
              <mc:Fallback>
                <p:oleObj name="Equation" r:id="rId5" imgW="2666880" imgH="711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0" y="3429000"/>
                        <a:ext cx="6075363" cy="16192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83315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228600"/>
            <a:ext cx="2971800" cy="2133600"/>
          </a:xfrm>
        </p:spPr>
        <p:txBody>
          <a:bodyPr/>
          <a:lstStyle/>
          <a:p>
            <a:pPr eaLnBrk="1" hangingPunct="1"/>
            <a:r>
              <a:rPr lang="en-US" smtClean="0"/>
              <a:t>Inference with the Joint</a:t>
            </a:r>
          </a:p>
        </p:txBody>
      </p:sp>
      <p:pic>
        <p:nvPicPr>
          <p:cNvPr id="24580" name="Picture 3" descr="joint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352800" y="304800"/>
            <a:ext cx="5564188" cy="303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24578" name="Object 4"/>
          <p:cNvGraphicFramePr>
            <a:graphicFrameLocks noChangeAspect="1"/>
          </p:cNvGraphicFramePr>
          <p:nvPr/>
        </p:nvGraphicFramePr>
        <p:xfrm>
          <a:off x="1524000" y="3429000"/>
          <a:ext cx="6075363" cy="161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81" name="Equation" r:id="rId5" imgW="2666880" imgH="711000" progId="Equation.3">
                  <p:embed/>
                </p:oleObj>
              </mc:Choice>
              <mc:Fallback>
                <p:oleObj name="Equation" r:id="rId5" imgW="2666880" imgH="711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0" y="3429000"/>
                        <a:ext cx="6075363" cy="16192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581" name="Freeform 5"/>
          <p:cNvSpPr>
            <a:spLocks/>
          </p:cNvSpPr>
          <p:nvPr/>
        </p:nvSpPr>
        <p:spPr bwMode="auto">
          <a:xfrm>
            <a:off x="3311525" y="2681288"/>
            <a:ext cx="3584575" cy="333375"/>
          </a:xfrm>
          <a:custGeom>
            <a:avLst/>
            <a:gdLst>
              <a:gd name="T0" fmla="*/ 2147483647 w 2258"/>
              <a:gd name="T1" fmla="*/ 57964395 h 210"/>
              <a:gd name="T2" fmla="*/ 2147483647 w 2258"/>
              <a:gd name="T3" fmla="*/ 118448153 h 210"/>
              <a:gd name="T4" fmla="*/ 2147483647 w 2258"/>
              <a:gd name="T5" fmla="*/ 176410936 h 210"/>
              <a:gd name="T6" fmla="*/ 2147483647 w 2258"/>
              <a:gd name="T7" fmla="*/ 234375356 h 210"/>
              <a:gd name="T8" fmla="*/ 2147483647 w 2258"/>
              <a:gd name="T9" fmla="*/ 294857501 h 210"/>
              <a:gd name="T10" fmla="*/ 2147483647 w 2258"/>
              <a:gd name="T11" fmla="*/ 471270074 h 210"/>
              <a:gd name="T12" fmla="*/ 2147483647 w 2258"/>
              <a:gd name="T13" fmla="*/ 529232857 h 210"/>
              <a:gd name="T14" fmla="*/ 2147483647 w 2258"/>
              <a:gd name="T15" fmla="*/ 471270074 h 210"/>
              <a:gd name="T16" fmla="*/ 2147483647 w 2258"/>
              <a:gd name="T17" fmla="*/ 451108830 h 210"/>
              <a:gd name="T18" fmla="*/ 2147483647 w 2258"/>
              <a:gd name="T19" fmla="*/ 529232857 h 210"/>
              <a:gd name="T20" fmla="*/ 1491932252 w 2258"/>
              <a:gd name="T21" fmla="*/ 509071613 h 210"/>
              <a:gd name="T22" fmla="*/ 705643643 w 2258"/>
              <a:gd name="T23" fmla="*/ 529232857 h 210"/>
              <a:gd name="T24" fmla="*/ 234373735 w 2258"/>
              <a:gd name="T25" fmla="*/ 509071613 h 210"/>
              <a:gd name="T26" fmla="*/ 118446548 w 2258"/>
              <a:gd name="T27" fmla="*/ 451108830 h 210"/>
              <a:gd name="T28" fmla="*/ 0 w 2258"/>
              <a:gd name="T29" fmla="*/ 413305604 h 210"/>
              <a:gd name="T30" fmla="*/ 40322495 w 2258"/>
              <a:gd name="T31" fmla="*/ 352821872 h 210"/>
              <a:gd name="T32" fmla="*/ 78124041 w 2258"/>
              <a:gd name="T33" fmla="*/ 234375356 h 210"/>
              <a:gd name="T34" fmla="*/ 393144304 w 2258"/>
              <a:gd name="T35" fmla="*/ 57964395 h 210"/>
              <a:gd name="T36" fmla="*/ 2147483647 w 2258"/>
              <a:gd name="T37" fmla="*/ 57964395 h 210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w 2258"/>
              <a:gd name="T58" fmla="*/ 0 h 210"/>
              <a:gd name="T59" fmla="*/ 2258 w 2258"/>
              <a:gd name="T60" fmla="*/ 210 h 210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T57" t="T58" r="T59" b="T60"/>
            <a:pathLst>
              <a:path w="2258" h="210">
                <a:moveTo>
                  <a:pt x="1175" y="23"/>
                </a:moveTo>
                <a:cubicBezTo>
                  <a:pt x="1259" y="29"/>
                  <a:pt x="1341" y="38"/>
                  <a:pt x="1424" y="47"/>
                </a:cubicBezTo>
                <a:cubicBezTo>
                  <a:pt x="1499" y="46"/>
                  <a:pt x="2126" y="0"/>
                  <a:pt x="2234" y="70"/>
                </a:cubicBezTo>
                <a:cubicBezTo>
                  <a:pt x="2239" y="78"/>
                  <a:pt x="2246" y="85"/>
                  <a:pt x="2250" y="93"/>
                </a:cubicBezTo>
                <a:cubicBezTo>
                  <a:pt x="2254" y="100"/>
                  <a:pt x="2258" y="109"/>
                  <a:pt x="2257" y="117"/>
                </a:cubicBezTo>
                <a:cubicBezTo>
                  <a:pt x="2250" y="179"/>
                  <a:pt x="2224" y="169"/>
                  <a:pt x="2172" y="187"/>
                </a:cubicBezTo>
                <a:cubicBezTo>
                  <a:pt x="2146" y="196"/>
                  <a:pt x="2120" y="203"/>
                  <a:pt x="2094" y="210"/>
                </a:cubicBezTo>
                <a:cubicBezTo>
                  <a:pt x="1908" y="199"/>
                  <a:pt x="1751" y="191"/>
                  <a:pt x="1557" y="187"/>
                </a:cubicBezTo>
                <a:cubicBezTo>
                  <a:pt x="1450" y="177"/>
                  <a:pt x="1371" y="173"/>
                  <a:pt x="1261" y="179"/>
                </a:cubicBezTo>
                <a:cubicBezTo>
                  <a:pt x="1217" y="190"/>
                  <a:pt x="1173" y="199"/>
                  <a:pt x="1129" y="210"/>
                </a:cubicBezTo>
                <a:cubicBezTo>
                  <a:pt x="931" y="204"/>
                  <a:pt x="789" y="196"/>
                  <a:pt x="592" y="202"/>
                </a:cubicBezTo>
                <a:cubicBezTo>
                  <a:pt x="482" y="198"/>
                  <a:pt x="387" y="192"/>
                  <a:pt x="280" y="210"/>
                </a:cubicBezTo>
                <a:cubicBezTo>
                  <a:pt x="218" y="207"/>
                  <a:pt x="155" y="206"/>
                  <a:pt x="93" y="202"/>
                </a:cubicBezTo>
                <a:cubicBezTo>
                  <a:pt x="64" y="200"/>
                  <a:pt x="73" y="191"/>
                  <a:pt x="47" y="179"/>
                </a:cubicBezTo>
                <a:cubicBezTo>
                  <a:pt x="32" y="172"/>
                  <a:pt x="0" y="164"/>
                  <a:pt x="0" y="164"/>
                </a:cubicBezTo>
                <a:cubicBezTo>
                  <a:pt x="5" y="156"/>
                  <a:pt x="12" y="149"/>
                  <a:pt x="16" y="140"/>
                </a:cubicBezTo>
                <a:cubicBezTo>
                  <a:pt x="23" y="125"/>
                  <a:pt x="17" y="102"/>
                  <a:pt x="31" y="93"/>
                </a:cubicBezTo>
                <a:cubicBezTo>
                  <a:pt x="73" y="67"/>
                  <a:pt x="108" y="35"/>
                  <a:pt x="156" y="23"/>
                </a:cubicBezTo>
                <a:cubicBezTo>
                  <a:pt x="708" y="37"/>
                  <a:pt x="369" y="32"/>
                  <a:pt x="1175" y="23"/>
                </a:cubicBezTo>
                <a:close/>
              </a:path>
            </a:pathLst>
          </a:custGeom>
          <a:noFill/>
          <a:ln w="38100">
            <a:solidFill>
              <a:schemeClr val="accent2"/>
            </a:solidFill>
            <a:round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4582" name="Freeform 6"/>
          <p:cNvSpPr>
            <a:spLocks/>
          </p:cNvSpPr>
          <p:nvPr/>
        </p:nvSpPr>
        <p:spPr bwMode="auto">
          <a:xfrm>
            <a:off x="3352800" y="1981200"/>
            <a:ext cx="3584575" cy="333375"/>
          </a:xfrm>
          <a:custGeom>
            <a:avLst/>
            <a:gdLst>
              <a:gd name="T0" fmla="*/ 2147483647 w 2258"/>
              <a:gd name="T1" fmla="*/ 57964395 h 210"/>
              <a:gd name="T2" fmla="*/ 2147483647 w 2258"/>
              <a:gd name="T3" fmla="*/ 118448153 h 210"/>
              <a:gd name="T4" fmla="*/ 2147483647 w 2258"/>
              <a:gd name="T5" fmla="*/ 176410936 h 210"/>
              <a:gd name="T6" fmla="*/ 2147483647 w 2258"/>
              <a:gd name="T7" fmla="*/ 234375356 h 210"/>
              <a:gd name="T8" fmla="*/ 2147483647 w 2258"/>
              <a:gd name="T9" fmla="*/ 294857501 h 210"/>
              <a:gd name="T10" fmla="*/ 2147483647 w 2258"/>
              <a:gd name="T11" fmla="*/ 471270074 h 210"/>
              <a:gd name="T12" fmla="*/ 2147483647 w 2258"/>
              <a:gd name="T13" fmla="*/ 529232857 h 210"/>
              <a:gd name="T14" fmla="*/ 2147483647 w 2258"/>
              <a:gd name="T15" fmla="*/ 471270074 h 210"/>
              <a:gd name="T16" fmla="*/ 2147483647 w 2258"/>
              <a:gd name="T17" fmla="*/ 451108830 h 210"/>
              <a:gd name="T18" fmla="*/ 2147483647 w 2258"/>
              <a:gd name="T19" fmla="*/ 529232857 h 210"/>
              <a:gd name="T20" fmla="*/ 1491932252 w 2258"/>
              <a:gd name="T21" fmla="*/ 509071613 h 210"/>
              <a:gd name="T22" fmla="*/ 705643643 w 2258"/>
              <a:gd name="T23" fmla="*/ 529232857 h 210"/>
              <a:gd name="T24" fmla="*/ 234373735 w 2258"/>
              <a:gd name="T25" fmla="*/ 509071613 h 210"/>
              <a:gd name="T26" fmla="*/ 118446548 w 2258"/>
              <a:gd name="T27" fmla="*/ 451108830 h 210"/>
              <a:gd name="T28" fmla="*/ 0 w 2258"/>
              <a:gd name="T29" fmla="*/ 413305604 h 210"/>
              <a:gd name="T30" fmla="*/ 40322495 w 2258"/>
              <a:gd name="T31" fmla="*/ 352821872 h 210"/>
              <a:gd name="T32" fmla="*/ 78124041 w 2258"/>
              <a:gd name="T33" fmla="*/ 234375356 h 210"/>
              <a:gd name="T34" fmla="*/ 393144304 w 2258"/>
              <a:gd name="T35" fmla="*/ 57964395 h 210"/>
              <a:gd name="T36" fmla="*/ 2147483647 w 2258"/>
              <a:gd name="T37" fmla="*/ 57964395 h 210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w 2258"/>
              <a:gd name="T58" fmla="*/ 0 h 210"/>
              <a:gd name="T59" fmla="*/ 2258 w 2258"/>
              <a:gd name="T60" fmla="*/ 210 h 210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T57" t="T58" r="T59" b="T60"/>
            <a:pathLst>
              <a:path w="2258" h="210">
                <a:moveTo>
                  <a:pt x="1175" y="23"/>
                </a:moveTo>
                <a:cubicBezTo>
                  <a:pt x="1259" y="29"/>
                  <a:pt x="1341" y="38"/>
                  <a:pt x="1424" y="47"/>
                </a:cubicBezTo>
                <a:cubicBezTo>
                  <a:pt x="1499" y="46"/>
                  <a:pt x="2126" y="0"/>
                  <a:pt x="2234" y="70"/>
                </a:cubicBezTo>
                <a:cubicBezTo>
                  <a:pt x="2239" y="78"/>
                  <a:pt x="2246" y="85"/>
                  <a:pt x="2250" y="93"/>
                </a:cubicBezTo>
                <a:cubicBezTo>
                  <a:pt x="2254" y="100"/>
                  <a:pt x="2258" y="109"/>
                  <a:pt x="2257" y="117"/>
                </a:cubicBezTo>
                <a:cubicBezTo>
                  <a:pt x="2250" y="179"/>
                  <a:pt x="2224" y="169"/>
                  <a:pt x="2172" y="187"/>
                </a:cubicBezTo>
                <a:cubicBezTo>
                  <a:pt x="2146" y="196"/>
                  <a:pt x="2120" y="203"/>
                  <a:pt x="2094" y="210"/>
                </a:cubicBezTo>
                <a:cubicBezTo>
                  <a:pt x="1908" y="199"/>
                  <a:pt x="1751" y="191"/>
                  <a:pt x="1557" y="187"/>
                </a:cubicBezTo>
                <a:cubicBezTo>
                  <a:pt x="1450" y="177"/>
                  <a:pt x="1371" y="173"/>
                  <a:pt x="1261" y="179"/>
                </a:cubicBezTo>
                <a:cubicBezTo>
                  <a:pt x="1217" y="190"/>
                  <a:pt x="1173" y="199"/>
                  <a:pt x="1129" y="210"/>
                </a:cubicBezTo>
                <a:cubicBezTo>
                  <a:pt x="931" y="204"/>
                  <a:pt x="789" y="196"/>
                  <a:pt x="592" y="202"/>
                </a:cubicBezTo>
                <a:cubicBezTo>
                  <a:pt x="482" y="198"/>
                  <a:pt x="387" y="192"/>
                  <a:pt x="280" y="210"/>
                </a:cubicBezTo>
                <a:cubicBezTo>
                  <a:pt x="218" y="207"/>
                  <a:pt x="155" y="206"/>
                  <a:pt x="93" y="202"/>
                </a:cubicBezTo>
                <a:cubicBezTo>
                  <a:pt x="64" y="200"/>
                  <a:pt x="73" y="191"/>
                  <a:pt x="47" y="179"/>
                </a:cubicBezTo>
                <a:cubicBezTo>
                  <a:pt x="32" y="172"/>
                  <a:pt x="0" y="164"/>
                  <a:pt x="0" y="164"/>
                </a:cubicBezTo>
                <a:cubicBezTo>
                  <a:pt x="5" y="156"/>
                  <a:pt x="12" y="149"/>
                  <a:pt x="16" y="140"/>
                </a:cubicBezTo>
                <a:cubicBezTo>
                  <a:pt x="23" y="125"/>
                  <a:pt x="17" y="102"/>
                  <a:pt x="31" y="93"/>
                </a:cubicBezTo>
                <a:cubicBezTo>
                  <a:pt x="73" y="67"/>
                  <a:pt x="108" y="35"/>
                  <a:pt x="156" y="23"/>
                </a:cubicBezTo>
                <a:cubicBezTo>
                  <a:pt x="708" y="37"/>
                  <a:pt x="369" y="32"/>
                  <a:pt x="1175" y="23"/>
                </a:cubicBezTo>
                <a:close/>
              </a:path>
            </a:pathLst>
          </a:custGeom>
          <a:noFill/>
          <a:ln w="38100">
            <a:solidFill>
              <a:schemeClr val="accent2"/>
            </a:solidFill>
            <a:round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4583" name="Freeform 7"/>
          <p:cNvSpPr>
            <a:spLocks/>
          </p:cNvSpPr>
          <p:nvPr/>
        </p:nvSpPr>
        <p:spPr bwMode="auto">
          <a:xfrm>
            <a:off x="3352800" y="609600"/>
            <a:ext cx="3584575" cy="333375"/>
          </a:xfrm>
          <a:custGeom>
            <a:avLst/>
            <a:gdLst>
              <a:gd name="T0" fmla="*/ 2147483647 w 2258"/>
              <a:gd name="T1" fmla="*/ 57964395 h 210"/>
              <a:gd name="T2" fmla="*/ 2147483647 w 2258"/>
              <a:gd name="T3" fmla="*/ 118448153 h 210"/>
              <a:gd name="T4" fmla="*/ 2147483647 w 2258"/>
              <a:gd name="T5" fmla="*/ 176410936 h 210"/>
              <a:gd name="T6" fmla="*/ 2147483647 w 2258"/>
              <a:gd name="T7" fmla="*/ 234375356 h 210"/>
              <a:gd name="T8" fmla="*/ 2147483647 w 2258"/>
              <a:gd name="T9" fmla="*/ 294857501 h 210"/>
              <a:gd name="T10" fmla="*/ 2147483647 w 2258"/>
              <a:gd name="T11" fmla="*/ 471270074 h 210"/>
              <a:gd name="T12" fmla="*/ 2147483647 w 2258"/>
              <a:gd name="T13" fmla="*/ 529232857 h 210"/>
              <a:gd name="T14" fmla="*/ 2147483647 w 2258"/>
              <a:gd name="T15" fmla="*/ 471270074 h 210"/>
              <a:gd name="T16" fmla="*/ 2147483647 w 2258"/>
              <a:gd name="T17" fmla="*/ 451108830 h 210"/>
              <a:gd name="T18" fmla="*/ 2147483647 w 2258"/>
              <a:gd name="T19" fmla="*/ 529232857 h 210"/>
              <a:gd name="T20" fmla="*/ 1491932252 w 2258"/>
              <a:gd name="T21" fmla="*/ 509071613 h 210"/>
              <a:gd name="T22" fmla="*/ 705643643 w 2258"/>
              <a:gd name="T23" fmla="*/ 529232857 h 210"/>
              <a:gd name="T24" fmla="*/ 234373735 w 2258"/>
              <a:gd name="T25" fmla="*/ 509071613 h 210"/>
              <a:gd name="T26" fmla="*/ 118446548 w 2258"/>
              <a:gd name="T27" fmla="*/ 451108830 h 210"/>
              <a:gd name="T28" fmla="*/ 0 w 2258"/>
              <a:gd name="T29" fmla="*/ 413305604 h 210"/>
              <a:gd name="T30" fmla="*/ 40322495 w 2258"/>
              <a:gd name="T31" fmla="*/ 352821872 h 210"/>
              <a:gd name="T32" fmla="*/ 78124041 w 2258"/>
              <a:gd name="T33" fmla="*/ 234375356 h 210"/>
              <a:gd name="T34" fmla="*/ 393144304 w 2258"/>
              <a:gd name="T35" fmla="*/ 57964395 h 210"/>
              <a:gd name="T36" fmla="*/ 2147483647 w 2258"/>
              <a:gd name="T37" fmla="*/ 57964395 h 210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w 2258"/>
              <a:gd name="T58" fmla="*/ 0 h 210"/>
              <a:gd name="T59" fmla="*/ 2258 w 2258"/>
              <a:gd name="T60" fmla="*/ 210 h 210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T57" t="T58" r="T59" b="T60"/>
            <a:pathLst>
              <a:path w="2258" h="210">
                <a:moveTo>
                  <a:pt x="1175" y="23"/>
                </a:moveTo>
                <a:cubicBezTo>
                  <a:pt x="1259" y="29"/>
                  <a:pt x="1341" y="38"/>
                  <a:pt x="1424" y="47"/>
                </a:cubicBezTo>
                <a:cubicBezTo>
                  <a:pt x="1499" y="46"/>
                  <a:pt x="2126" y="0"/>
                  <a:pt x="2234" y="70"/>
                </a:cubicBezTo>
                <a:cubicBezTo>
                  <a:pt x="2239" y="78"/>
                  <a:pt x="2246" y="85"/>
                  <a:pt x="2250" y="93"/>
                </a:cubicBezTo>
                <a:cubicBezTo>
                  <a:pt x="2254" y="100"/>
                  <a:pt x="2258" y="109"/>
                  <a:pt x="2257" y="117"/>
                </a:cubicBezTo>
                <a:cubicBezTo>
                  <a:pt x="2250" y="179"/>
                  <a:pt x="2224" y="169"/>
                  <a:pt x="2172" y="187"/>
                </a:cubicBezTo>
                <a:cubicBezTo>
                  <a:pt x="2146" y="196"/>
                  <a:pt x="2120" y="203"/>
                  <a:pt x="2094" y="210"/>
                </a:cubicBezTo>
                <a:cubicBezTo>
                  <a:pt x="1908" y="199"/>
                  <a:pt x="1751" y="191"/>
                  <a:pt x="1557" y="187"/>
                </a:cubicBezTo>
                <a:cubicBezTo>
                  <a:pt x="1450" y="177"/>
                  <a:pt x="1371" y="173"/>
                  <a:pt x="1261" y="179"/>
                </a:cubicBezTo>
                <a:cubicBezTo>
                  <a:pt x="1217" y="190"/>
                  <a:pt x="1173" y="199"/>
                  <a:pt x="1129" y="210"/>
                </a:cubicBezTo>
                <a:cubicBezTo>
                  <a:pt x="931" y="204"/>
                  <a:pt x="789" y="196"/>
                  <a:pt x="592" y="202"/>
                </a:cubicBezTo>
                <a:cubicBezTo>
                  <a:pt x="482" y="198"/>
                  <a:pt x="387" y="192"/>
                  <a:pt x="280" y="210"/>
                </a:cubicBezTo>
                <a:cubicBezTo>
                  <a:pt x="218" y="207"/>
                  <a:pt x="155" y="206"/>
                  <a:pt x="93" y="202"/>
                </a:cubicBezTo>
                <a:cubicBezTo>
                  <a:pt x="64" y="200"/>
                  <a:pt x="73" y="191"/>
                  <a:pt x="47" y="179"/>
                </a:cubicBezTo>
                <a:cubicBezTo>
                  <a:pt x="32" y="172"/>
                  <a:pt x="0" y="164"/>
                  <a:pt x="0" y="164"/>
                </a:cubicBezTo>
                <a:cubicBezTo>
                  <a:pt x="5" y="156"/>
                  <a:pt x="12" y="149"/>
                  <a:pt x="16" y="140"/>
                </a:cubicBezTo>
                <a:cubicBezTo>
                  <a:pt x="23" y="125"/>
                  <a:pt x="17" y="102"/>
                  <a:pt x="31" y="93"/>
                </a:cubicBezTo>
                <a:cubicBezTo>
                  <a:pt x="73" y="67"/>
                  <a:pt x="108" y="35"/>
                  <a:pt x="156" y="23"/>
                </a:cubicBezTo>
                <a:cubicBezTo>
                  <a:pt x="708" y="37"/>
                  <a:pt x="369" y="32"/>
                  <a:pt x="1175" y="23"/>
                </a:cubicBezTo>
                <a:close/>
              </a:path>
            </a:pathLst>
          </a:custGeom>
          <a:noFill/>
          <a:ln w="38100">
            <a:solidFill>
              <a:schemeClr val="accent2"/>
            </a:solidFill>
            <a:round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4584" name="Freeform 8"/>
          <p:cNvSpPr>
            <a:spLocks/>
          </p:cNvSpPr>
          <p:nvPr/>
        </p:nvSpPr>
        <p:spPr bwMode="auto">
          <a:xfrm>
            <a:off x="3352800" y="1295400"/>
            <a:ext cx="3584575" cy="333375"/>
          </a:xfrm>
          <a:custGeom>
            <a:avLst/>
            <a:gdLst>
              <a:gd name="T0" fmla="*/ 2147483647 w 2258"/>
              <a:gd name="T1" fmla="*/ 57964395 h 210"/>
              <a:gd name="T2" fmla="*/ 2147483647 w 2258"/>
              <a:gd name="T3" fmla="*/ 118448153 h 210"/>
              <a:gd name="T4" fmla="*/ 2147483647 w 2258"/>
              <a:gd name="T5" fmla="*/ 176410936 h 210"/>
              <a:gd name="T6" fmla="*/ 2147483647 w 2258"/>
              <a:gd name="T7" fmla="*/ 234375356 h 210"/>
              <a:gd name="T8" fmla="*/ 2147483647 w 2258"/>
              <a:gd name="T9" fmla="*/ 294857501 h 210"/>
              <a:gd name="T10" fmla="*/ 2147483647 w 2258"/>
              <a:gd name="T11" fmla="*/ 471270074 h 210"/>
              <a:gd name="T12" fmla="*/ 2147483647 w 2258"/>
              <a:gd name="T13" fmla="*/ 529232857 h 210"/>
              <a:gd name="T14" fmla="*/ 2147483647 w 2258"/>
              <a:gd name="T15" fmla="*/ 471270074 h 210"/>
              <a:gd name="T16" fmla="*/ 2147483647 w 2258"/>
              <a:gd name="T17" fmla="*/ 451108830 h 210"/>
              <a:gd name="T18" fmla="*/ 2147483647 w 2258"/>
              <a:gd name="T19" fmla="*/ 529232857 h 210"/>
              <a:gd name="T20" fmla="*/ 1491932252 w 2258"/>
              <a:gd name="T21" fmla="*/ 509071613 h 210"/>
              <a:gd name="T22" fmla="*/ 705643643 w 2258"/>
              <a:gd name="T23" fmla="*/ 529232857 h 210"/>
              <a:gd name="T24" fmla="*/ 234373735 w 2258"/>
              <a:gd name="T25" fmla="*/ 509071613 h 210"/>
              <a:gd name="T26" fmla="*/ 118446548 w 2258"/>
              <a:gd name="T27" fmla="*/ 451108830 h 210"/>
              <a:gd name="T28" fmla="*/ 0 w 2258"/>
              <a:gd name="T29" fmla="*/ 413305604 h 210"/>
              <a:gd name="T30" fmla="*/ 40322495 w 2258"/>
              <a:gd name="T31" fmla="*/ 352821872 h 210"/>
              <a:gd name="T32" fmla="*/ 78124041 w 2258"/>
              <a:gd name="T33" fmla="*/ 234375356 h 210"/>
              <a:gd name="T34" fmla="*/ 393144304 w 2258"/>
              <a:gd name="T35" fmla="*/ 57964395 h 210"/>
              <a:gd name="T36" fmla="*/ 2147483647 w 2258"/>
              <a:gd name="T37" fmla="*/ 57964395 h 210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w 2258"/>
              <a:gd name="T58" fmla="*/ 0 h 210"/>
              <a:gd name="T59" fmla="*/ 2258 w 2258"/>
              <a:gd name="T60" fmla="*/ 210 h 210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T57" t="T58" r="T59" b="T60"/>
            <a:pathLst>
              <a:path w="2258" h="210">
                <a:moveTo>
                  <a:pt x="1175" y="23"/>
                </a:moveTo>
                <a:cubicBezTo>
                  <a:pt x="1259" y="29"/>
                  <a:pt x="1341" y="38"/>
                  <a:pt x="1424" y="47"/>
                </a:cubicBezTo>
                <a:cubicBezTo>
                  <a:pt x="1499" y="46"/>
                  <a:pt x="2126" y="0"/>
                  <a:pt x="2234" y="70"/>
                </a:cubicBezTo>
                <a:cubicBezTo>
                  <a:pt x="2239" y="78"/>
                  <a:pt x="2246" y="85"/>
                  <a:pt x="2250" y="93"/>
                </a:cubicBezTo>
                <a:cubicBezTo>
                  <a:pt x="2254" y="100"/>
                  <a:pt x="2258" y="109"/>
                  <a:pt x="2257" y="117"/>
                </a:cubicBezTo>
                <a:cubicBezTo>
                  <a:pt x="2250" y="179"/>
                  <a:pt x="2224" y="169"/>
                  <a:pt x="2172" y="187"/>
                </a:cubicBezTo>
                <a:cubicBezTo>
                  <a:pt x="2146" y="196"/>
                  <a:pt x="2120" y="203"/>
                  <a:pt x="2094" y="210"/>
                </a:cubicBezTo>
                <a:cubicBezTo>
                  <a:pt x="1908" y="199"/>
                  <a:pt x="1751" y="191"/>
                  <a:pt x="1557" y="187"/>
                </a:cubicBezTo>
                <a:cubicBezTo>
                  <a:pt x="1450" y="177"/>
                  <a:pt x="1371" y="173"/>
                  <a:pt x="1261" y="179"/>
                </a:cubicBezTo>
                <a:cubicBezTo>
                  <a:pt x="1217" y="190"/>
                  <a:pt x="1173" y="199"/>
                  <a:pt x="1129" y="210"/>
                </a:cubicBezTo>
                <a:cubicBezTo>
                  <a:pt x="931" y="204"/>
                  <a:pt x="789" y="196"/>
                  <a:pt x="592" y="202"/>
                </a:cubicBezTo>
                <a:cubicBezTo>
                  <a:pt x="482" y="198"/>
                  <a:pt x="387" y="192"/>
                  <a:pt x="280" y="210"/>
                </a:cubicBezTo>
                <a:cubicBezTo>
                  <a:pt x="218" y="207"/>
                  <a:pt x="155" y="206"/>
                  <a:pt x="93" y="202"/>
                </a:cubicBezTo>
                <a:cubicBezTo>
                  <a:pt x="64" y="200"/>
                  <a:pt x="73" y="191"/>
                  <a:pt x="47" y="179"/>
                </a:cubicBezTo>
                <a:cubicBezTo>
                  <a:pt x="32" y="172"/>
                  <a:pt x="0" y="164"/>
                  <a:pt x="0" y="164"/>
                </a:cubicBezTo>
                <a:cubicBezTo>
                  <a:pt x="5" y="156"/>
                  <a:pt x="12" y="149"/>
                  <a:pt x="16" y="140"/>
                </a:cubicBezTo>
                <a:cubicBezTo>
                  <a:pt x="23" y="125"/>
                  <a:pt x="17" y="102"/>
                  <a:pt x="31" y="93"/>
                </a:cubicBezTo>
                <a:cubicBezTo>
                  <a:pt x="73" y="67"/>
                  <a:pt x="108" y="35"/>
                  <a:pt x="156" y="23"/>
                </a:cubicBezTo>
                <a:cubicBezTo>
                  <a:pt x="708" y="37"/>
                  <a:pt x="369" y="32"/>
                  <a:pt x="1175" y="23"/>
                </a:cubicBezTo>
                <a:close/>
              </a:path>
            </a:pathLst>
          </a:custGeom>
          <a:noFill/>
          <a:ln w="38100">
            <a:solidFill>
              <a:schemeClr val="accent2"/>
            </a:solidFill>
            <a:round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4585" name="Text Box 9"/>
          <p:cNvSpPr txBox="1">
            <a:spLocks noChangeArrowheads="1"/>
          </p:cNvSpPr>
          <p:nvPr/>
        </p:nvSpPr>
        <p:spPr bwMode="auto">
          <a:xfrm>
            <a:off x="381000" y="5013176"/>
            <a:ext cx="5067300" cy="400050"/>
          </a:xfrm>
          <a:prstGeom prst="rect">
            <a:avLst/>
          </a:prstGeom>
          <a:noFill/>
          <a:ln w="3175">
            <a:solidFill>
              <a:schemeClr val="accent2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P(</a:t>
            </a:r>
            <a:r>
              <a:rPr lang="en-US" dirty="0">
                <a:solidFill>
                  <a:srgbClr val="048C0A"/>
                </a:solidFill>
              </a:rPr>
              <a:t>Male</a:t>
            </a:r>
            <a:r>
              <a:rPr lang="en-US" dirty="0">
                <a:solidFill>
                  <a:prstClr val="black"/>
                </a:solidFill>
              </a:rPr>
              <a:t> | </a:t>
            </a:r>
            <a:r>
              <a:rPr lang="en-US" dirty="0">
                <a:solidFill>
                  <a:srgbClr val="C0504D"/>
                </a:solidFill>
              </a:rPr>
              <a:t>Poor</a:t>
            </a:r>
            <a:r>
              <a:rPr lang="en-US" dirty="0">
                <a:solidFill>
                  <a:prstClr val="black"/>
                </a:solidFill>
              </a:rPr>
              <a:t>) = 0.4654 / 0.7604 = 0.612  </a:t>
            </a:r>
          </a:p>
        </p:txBody>
      </p:sp>
      <p:sp>
        <p:nvSpPr>
          <p:cNvPr id="24586" name="Freeform 10"/>
          <p:cNvSpPr>
            <a:spLocks/>
          </p:cNvSpPr>
          <p:nvPr/>
        </p:nvSpPr>
        <p:spPr bwMode="auto">
          <a:xfrm>
            <a:off x="3352800" y="1905000"/>
            <a:ext cx="3657600" cy="457200"/>
          </a:xfrm>
          <a:custGeom>
            <a:avLst/>
            <a:gdLst>
              <a:gd name="T0" fmla="*/ 2147483647 w 2258"/>
              <a:gd name="T1" fmla="*/ 109018254 h 210"/>
              <a:gd name="T2" fmla="*/ 2147483647 w 2258"/>
              <a:gd name="T3" fmla="*/ 222778323 h 210"/>
              <a:gd name="T4" fmla="*/ 2147483647 w 2258"/>
              <a:gd name="T5" fmla="*/ 331796611 h 210"/>
              <a:gd name="T6" fmla="*/ 2147483647 w 2258"/>
              <a:gd name="T7" fmla="*/ 440814831 h 210"/>
              <a:gd name="T8" fmla="*/ 2147483647 w 2258"/>
              <a:gd name="T9" fmla="*/ 554574866 h 210"/>
              <a:gd name="T10" fmla="*/ 2147483647 w 2258"/>
              <a:gd name="T11" fmla="*/ 886371477 h 210"/>
              <a:gd name="T12" fmla="*/ 2147483647 w 2258"/>
              <a:gd name="T13" fmla="*/ 995389697 h 210"/>
              <a:gd name="T14" fmla="*/ 2147483647 w 2258"/>
              <a:gd name="T15" fmla="*/ 886371477 h 210"/>
              <a:gd name="T16" fmla="*/ 2147483647 w 2258"/>
              <a:gd name="T17" fmla="*/ 848452191 h 210"/>
              <a:gd name="T18" fmla="*/ 2147483647 w 2258"/>
              <a:gd name="T19" fmla="*/ 995389697 h 210"/>
              <a:gd name="T20" fmla="*/ 1553339365 w 2258"/>
              <a:gd name="T21" fmla="*/ 957470411 h 210"/>
              <a:gd name="T22" fmla="*/ 734686673 w 2258"/>
              <a:gd name="T23" fmla="*/ 995389697 h 210"/>
              <a:gd name="T24" fmla="*/ 244020878 w 2258"/>
              <a:gd name="T25" fmla="*/ 957470411 h 210"/>
              <a:gd name="T26" fmla="*/ 123321699 w 2258"/>
              <a:gd name="T27" fmla="*/ 848452191 h 210"/>
              <a:gd name="T28" fmla="*/ 0 w 2258"/>
              <a:gd name="T29" fmla="*/ 777351080 h 210"/>
              <a:gd name="T30" fmla="*/ 41981402 w 2258"/>
              <a:gd name="T31" fmla="*/ 663593222 h 210"/>
              <a:gd name="T32" fmla="*/ 81340284 w 2258"/>
              <a:gd name="T33" fmla="*/ 440814831 h 210"/>
              <a:gd name="T34" fmla="*/ 409325536 w 2258"/>
              <a:gd name="T35" fmla="*/ 109018254 h 210"/>
              <a:gd name="T36" fmla="*/ 2147483647 w 2258"/>
              <a:gd name="T37" fmla="*/ 109018254 h 210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w 2258"/>
              <a:gd name="T58" fmla="*/ 0 h 210"/>
              <a:gd name="T59" fmla="*/ 2258 w 2258"/>
              <a:gd name="T60" fmla="*/ 210 h 210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T57" t="T58" r="T59" b="T60"/>
            <a:pathLst>
              <a:path w="2258" h="210">
                <a:moveTo>
                  <a:pt x="1175" y="23"/>
                </a:moveTo>
                <a:cubicBezTo>
                  <a:pt x="1259" y="29"/>
                  <a:pt x="1341" y="38"/>
                  <a:pt x="1424" y="47"/>
                </a:cubicBezTo>
                <a:cubicBezTo>
                  <a:pt x="1499" y="46"/>
                  <a:pt x="2126" y="0"/>
                  <a:pt x="2234" y="70"/>
                </a:cubicBezTo>
                <a:cubicBezTo>
                  <a:pt x="2239" y="78"/>
                  <a:pt x="2246" y="85"/>
                  <a:pt x="2250" y="93"/>
                </a:cubicBezTo>
                <a:cubicBezTo>
                  <a:pt x="2254" y="100"/>
                  <a:pt x="2258" y="109"/>
                  <a:pt x="2257" y="117"/>
                </a:cubicBezTo>
                <a:cubicBezTo>
                  <a:pt x="2250" y="179"/>
                  <a:pt x="2224" y="169"/>
                  <a:pt x="2172" y="187"/>
                </a:cubicBezTo>
                <a:cubicBezTo>
                  <a:pt x="2146" y="196"/>
                  <a:pt x="2120" y="203"/>
                  <a:pt x="2094" y="210"/>
                </a:cubicBezTo>
                <a:cubicBezTo>
                  <a:pt x="1908" y="199"/>
                  <a:pt x="1751" y="191"/>
                  <a:pt x="1557" y="187"/>
                </a:cubicBezTo>
                <a:cubicBezTo>
                  <a:pt x="1450" y="177"/>
                  <a:pt x="1371" y="173"/>
                  <a:pt x="1261" y="179"/>
                </a:cubicBezTo>
                <a:cubicBezTo>
                  <a:pt x="1217" y="190"/>
                  <a:pt x="1173" y="199"/>
                  <a:pt x="1129" y="210"/>
                </a:cubicBezTo>
                <a:cubicBezTo>
                  <a:pt x="931" y="204"/>
                  <a:pt x="789" y="196"/>
                  <a:pt x="592" y="202"/>
                </a:cubicBezTo>
                <a:cubicBezTo>
                  <a:pt x="482" y="198"/>
                  <a:pt x="387" y="192"/>
                  <a:pt x="280" y="210"/>
                </a:cubicBezTo>
                <a:cubicBezTo>
                  <a:pt x="218" y="207"/>
                  <a:pt x="155" y="206"/>
                  <a:pt x="93" y="202"/>
                </a:cubicBezTo>
                <a:cubicBezTo>
                  <a:pt x="64" y="200"/>
                  <a:pt x="73" y="191"/>
                  <a:pt x="47" y="179"/>
                </a:cubicBezTo>
                <a:cubicBezTo>
                  <a:pt x="32" y="172"/>
                  <a:pt x="0" y="164"/>
                  <a:pt x="0" y="164"/>
                </a:cubicBezTo>
                <a:cubicBezTo>
                  <a:pt x="5" y="156"/>
                  <a:pt x="12" y="149"/>
                  <a:pt x="16" y="140"/>
                </a:cubicBezTo>
                <a:cubicBezTo>
                  <a:pt x="23" y="125"/>
                  <a:pt x="17" y="102"/>
                  <a:pt x="31" y="93"/>
                </a:cubicBezTo>
                <a:cubicBezTo>
                  <a:pt x="73" y="67"/>
                  <a:pt x="108" y="35"/>
                  <a:pt x="156" y="23"/>
                </a:cubicBezTo>
                <a:cubicBezTo>
                  <a:pt x="708" y="37"/>
                  <a:pt x="369" y="32"/>
                  <a:pt x="1175" y="23"/>
                </a:cubicBezTo>
                <a:close/>
              </a:path>
            </a:pathLst>
          </a:custGeom>
          <a:noFill/>
          <a:ln w="38100">
            <a:solidFill>
              <a:srgbClr val="048C0A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4587" name="Freeform 11"/>
          <p:cNvSpPr>
            <a:spLocks/>
          </p:cNvSpPr>
          <p:nvPr/>
        </p:nvSpPr>
        <p:spPr bwMode="auto">
          <a:xfrm>
            <a:off x="3276600" y="2590800"/>
            <a:ext cx="3657600" cy="457200"/>
          </a:xfrm>
          <a:custGeom>
            <a:avLst/>
            <a:gdLst>
              <a:gd name="T0" fmla="*/ 2147483647 w 2258"/>
              <a:gd name="T1" fmla="*/ 109018254 h 210"/>
              <a:gd name="T2" fmla="*/ 2147483647 w 2258"/>
              <a:gd name="T3" fmla="*/ 222778323 h 210"/>
              <a:gd name="T4" fmla="*/ 2147483647 w 2258"/>
              <a:gd name="T5" fmla="*/ 331796611 h 210"/>
              <a:gd name="T6" fmla="*/ 2147483647 w 2258"/>
              <a:gd name="T7" fmla="*/ 440814831 h 210"/>
              <a:gd name="T8" fmla="*/ 2147483647 w 2258"/>
              <a:gd name="T9" fmla="*/ 554574866 h 210"/>
              <a:gd name="T10" fmla="*/ 2147483647 w 2258"/>
              <a:gd name="T11" fmla="*/ 886371477 h 210"/>
              <a:gd name="T12" fmla="*/ 2147483647 w 2258"/>
              <a:gd name="T13" fmla="*/ 995389697 h 210"/>
              <a:gd name="T14" fmla="*/ 2147483647 w 2258"/>
              <a:gd name="T15" fmla="*/ 886371477 h 210"/>
              <a:gd name="T16" fmla="*/ 2147483647 w 2258"/>
              <a:gd name="T17" fmla="*/ 848452191 h 210"/>
              <a:gd name="T18" fmla="*/ 2147483647 w 2258"/>
              <a:gd name="T19" fmla="*/ 995389697 h 210"/>
              <a:gd name="T20" fmla="*/ 1553339365 w 2258"/>
              <a:gd name="T21" fmla="*/ 957470411 h 210"/>
              <a:gd name="T22" fmla="*/ 734686673 w 2258"/>
              <a:gd name="T23" fmla="*/ 995389697 h 210"/>
              <a:gd name="T24" fmla="*/ 244020878 w 2258"/>
              <a:gd name="T25" fmla="*/ 957470411 h 210"/>
              <a:gd name="T26" fmla="*/ 123321699 w 2258"/>
              <a:gd name="T27" fmla="*/ 848452191 h 210"/>
              <a:gd name="T28" fmla="*/ 0 w 2258"/>
              <a:gd name="T29" fmla="*/ 777351080 h 210"/>
              <a:gd name="T30" fmla="*/ 41981402 w 2258"/>
              <a:gd name="T31" fmla="*/ 663593222 h 210"/>
              <a:gd name="T32" fmla="*/ 81340284 w 2258"/>
              <a:gd name="T33" fmla="*/ 440814831 h 210"/>
              <a:gd name="T34" fmla="*/ 409325536 w 2258"/>
              <a:gd name="T35" fmla="*/ 109018254 h 210"/>
              <a:gd name="T36" fmla="*/ 2147483647 w 2258"/>
              <a:gd name="T37" fmla="*/ 109018254 h 210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w 2258"/>
              <a:gd name="T58" fmla="*/ 0 h 210"/>
              <a:gd name="T59" fmla="*/ 2258 w 2258"/>
              <a:gd name="T60" fmla="*/ 210 h 210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T57" t="T58" r="T59" b="T60"/>
            <a:pathLst>
              <a:path w="2258" h="210">
                <a:moveTo>
                  <a:pt x="1175" y="23"/>
                </a:moveTo>
                <a:cubicBezTo>
                  <a:pt x="1259" y="29"/>
                  <a:pt x="1341" y="38"/>
                  <a:pt x="1424" y="47"/>
                </a:cubicBezTo>
                <a:cubicBezTo>
                  <a:pt x="1499" y="46"/>
                  <a:pt x="2126" y="0"/>
                  <a:pt x="2234" y="70"/>
                </a:cubicBezTo>
                <a:cubicBezTo>
                  <a:pt x="2239" y="78"/>
                  <a:pt x="2246" y="85"/>
                  <a:pt x="2250" y="93"/>
                </a:cubicBezTo>
                <a:cubicBezTo>
                  <a:pt x="2254" y="100"/>
                  <a:pt x="2258" y="109"/>
                  <a:pt x="2257" y="117"/>
                </a:cubicBezTo>
                <a:cubicBezTo>
                  <a:pt x="2250" y="179"/>
                  <a:pt x="2224" y="169"/>
                  <a:pt x="2172" y="187"/>
                </a:cubicBezTo>
                <a:cubicBezTo>
                  <a:pt x="2146" y="196"/>
                  <a:pt x="2120" y="203"/>
                  <a:pt x="2094" y="210"/>
                </a:cubicBezTo>
                <a:cubicBezTo>
                  <a:pt x="1908" y="199"/>
                  <a:pt x="1751" y="191"/>
                  <a:pt x="1557" y="187"/>
                </a:cubicBezTo>
                <a:cubicBezTo>
                  <a:pt x="1450" y="177"/>
                  <a:pt x="1371" y="173"/>
                  <a:pt x="1261" y="179"/>
                </a:cubicBezTo>
                <a:cubicBezTo>
                  <a:pt x="1217" y="190"/>
                  <a:pt x="1173" y="199"/>
                  <a:pt x="1129" y="210"/>
                </a:cubicBezTo>
                <a:cubicBezTo>
                  <a:pt x="931" y="204"/>
                  <a:pt x="789" y="196"/>
                  <a:pt x="592" y="202"/>
                </a:cubicBezTo>
                <a:cubicBezTo>
                  <a:pt x="482" y="198"/>
                  <a:pt x="387" y="192"/>
                  <a:pt x="280" y="210"/>
                </a:cubicBezTo>
                <a:cubicBezTo>
                  <a:pt x="218" y="207"/>
                  <a:pt x="155" y="206"/>
                  <a:pt x="93" y="202"/>
                </a:cubicBezTo>
                <a:cubicBezTo>
                  <a:pt x="64" y="200"/>
                  <a:pt x="73" y="191"/>
                  <a:pt x="47" y="179"/>
                </a:cubicBezTo>
                <a:cubicBezTo>
                  <a:pt x="32" y="172"/>
                  <a:pt x="0" y="164"/>
                  <a:pt x="0" y="164"/>
                </a:cubicBezTo>
                <a:cubicBezTo>
                  <a:pt x="5" y="156"/>
                  <a:pt x="12" y="149"/>
                  <a:pt x="16" y="140"/>
                </a:cubicBezTo>
                <a:cubicBezTo>
                  <a:pt x="23" y="125"/>
                  <a:pt x="17" y="102"/>
                  <a:pt x="31" y="93"/>
                </a:cubicBezTo>
                <a:cubicBezTo>
                  <a:pt x="73" y="67"/>
                  <a:pt x="108" y="35"/>
                  <a:pt x="156" y="23"/>
                </a:cubicBezTo>
                <a:cubicBezTo>
                  <a:pt x="708" y="37"/>
                  <a:pt x="369" y="32"/>
                  <a:pt x="1175" y="23"/>
                </a:cubicBezTo>
                <a:close/>
              </a:path>
            </a:pathLst>
          </a:custGeom>
          <a:noFill/>
          <a:ln w="38100">
            <a:solidFill>
              <a:srgbClr val="048C0A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2" name="Text Box 4"/>
          <p:cNvSpPr txBox="1">
            <a:spLocks noChangeArrowheads="1"/>
          </p:cNvSpPr>
          <p:nvPr/>
        </p:nvSpPr>
        <p:spPr bwMode="auto">
          <a:xfrm>
            <a:off x="381000" y="6110882"/>
            <a:ext cx="3521075" cy="396875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P(Poor) = 0.7604</a:t>
            </a:r>
          </a:p>
        </p:txBody>
      </p:sp>
      <p:sp>
        <p:nvSpPr>
          <p:cNvPr id="13" name="Text Box 4"/>
          <p:cNvSpPr txBox="1">
            <a:spLocks noChangeArrowheads="1"/>
          </p:cNvSpPr>
          <p:nvPr/>
        </p:nvSpPr>
        <p:spPr bwMode="auto">
          <a:xfrm>
            <a:off x="381000" y="5661248"/>
            <a:ext cx="3521075" cy="369332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P(Poor, Male) = 0.4654</a:t>
            </a:r>
          </a:p>
        </p:txBody>
      </p:sp>
    </p:spTree>
    <p:extLst>
      <p:ext uri="{BB962C8B-B14F-4D97-AF65-F5344CB8AC3E}">
        <p14:creationId xmlns:p14="http://schemas.microsoft.com/office/powerpoint/2010/main" val="3474971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Estimating the joint distribution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Collect some data points</a:t>
            </a:r>
          </a:p>
          <a:p>
            <a:r>
              <a:rPr lang="en-US" sz="2800" dirty="0" smtClean="0"/>
              <a:t>Estimate the probability P(E1=e1 ^ … ^ En=en) as  #(that row appears)/#(any row appears)</a:t>
            </a:r>
          </a:p>
          <a:p>
            <a:r>
              <a:rPr lang="en-US" dirty="0" smtClean="0"/>
              <a:t>….</a:t>
            </a:r>
            <a:endParaRPr lang="en-US" dirty="0"/>
          </a:p>
        </p:txBody>
      </p:sp>
      <p:pic>
        <p:nvPicPr>
          <p:cNvPr id="4" name="Picture 4" descr="joint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363912" y="3557587"/>
            <a:ext cx="5564188" cy="303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ight Arrow 5"/>
          <p:cNvSpPr/>
          <p:nvPr/>
        </p:nvSpPr>
        <p:spPr>
          <a:xfrm>
            <a:off x="2640012" y="4590534"/>
            <a:ext cx="723900" cy="3693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279400" y="3936076"/>
          <a:ext cx="2178048" cy="20475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60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60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60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09516">
                <a:tc>
                  <a:txBody>
                    <a:bodyPr/>
                    <a:lstStyle/>
                    <a:p>
                      <a:r>
                        <a:rPr lang="en-US" sz="1050" dirty="0" smtClean="0"/>
                        <a:t>Gender</a:t>
                      </a:r>
                      <a:endParaRPr 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 smtClean="0"/>
                        <a:t>Hours</a:t>
                      </a:r>
                      <a:endParaRPr 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 smtClean="0"/>
                        <a:t>Wealth</a:t>
                      </a:r>
                      <a:endParaRPr 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9516">
                <a:tc>
                  <a:txBody>
                    <a:bodyPr/>
                    <a:lstStyle/>
                    <a:p>
                      <a:r>
                        <a:rPr lang="en-US" sz="1050" dirty="0" smtClean="0"/>
                        <a:t>g1</a:t>
                      </a:r>
                      <a:endParaRPr 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 smtClean="0"/>
                        <a:t>h1</a:t>
                      </a:r>
                      <a:endParaRPr 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 smtClean="0"/>
                        <a:t>w1</a:t>
                      </a:r>
                      <a:endParaRPr 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9516">
                <a:tc>
                  <a:txBody>
                    <a:bodyPr/>
                    <a:lstStyle/>
                    <a:p>
                      <a:r>
                        <a:rPr lang="en-US" sz="1050" dirty="0" smtClean="0"/>
                        <a:t>g2</a:t>
                      </a:r>
                      <a:endParaRPr 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 smtClean="0"/>
                        <a:t>h2</a:t>
                      </a:r>
                      <a:endParaRPr 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 smtClean="0"/>
                        <a:t>w2</a:t>
                      </a:r>
                      <a:endParaRPr 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9516">
                <a:tc>
                  <a:txBody>
                    <a:bodyPr/>
                    <a:lstStyle/>
                    <a:p>
                      <a:r>
                        <a:rPr lang="en-US" sz="1050" dirty="0" smtClean="0"/>
                        <a:t>..</a:t>
                      </a:r>
                      <a:endParaRPr 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 smtClean="0"/>
                        <a:t>…</a:t>
                      </a:r>
                      <a:endParaRPr 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 smtClean="0"/>
                        <a:t>…</a:t>
                      </a:r>
                      <a:endParaRPr 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9516">
                <a:tc>
                  <a:txBody>
                    <a:bodyPr/>
                    <a:lstStyle/>
                    <a:p>
                      <a:r>
                        <a:rPr lang="en-US" sz="1050" dirty="0" err="1" smtClean="0"/>
                        <a:t>gN</a:t>
                      </a:r>
                      <a:endParaRPr 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 err="1" smtClean="0"/>
                        <a:t>hN</a:t>
                      </a:r>
                      <a:endParaRPr 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 err="1" smtClean="0"/>
                        <a:t>wN</a:t>
                      </a:r>
                      <a:endParaRPr 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28073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Naïve </a:t>
            </a:r>
            <a:r>
              <a:rPr lang="en-US" altLang="zh-CN" dirty="0" smtClean="0"/>
              <a:t>Bayes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too simple, sometimes </a:t>
            </a:r>
            <a:r>
              <a:rPr lang="en-US" altLang="zh-CN" dirty="0" smtClean="0"/>
              <a:t>naive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53074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Bayes Rule</a:t>
            </a:r>
            <a:endParaRPr lang="en-US" dirty="0"/>
          </a:p>
        </p:txBody>
      </p:sp>
      <p:grpSp>
        <p:nvGrpSpPr>
          <p:cNvPr id="3" name="组合 2"/>
          <p:cNvGrpSpPr/>
          <p:nvPr/>
        </p:nvGrpSpPr>
        <p:grpSpPr>
          <a:xfrm>
            <a:off x="559450" y="4257076"/>
            <a:ext cx="8386745" cy="1735416"/>
            <a:chOff x="202910" y="1678851"/>
            <a:chExt cx="8386745" cy="1735416"/>
          </a:xfrm>
        </p:grpSpPr>
        <p:pic>
          <p:nvPicPr>
            <p:cNvPr id="4" name="Picture 3" descr="latex-image-1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24852" y="2588358"/>
              <a:ext cx="3486104" cy="825909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5654172" y="1678851"/>
              <a:ext cx="293548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rgbClr val="008657"/>
                  </a:solidFill>
                </a:rPr>
                <a:t>Prior</a:t>
              </a:r>
              <a:br>
                <a:rPr lang="en-US" altLang="zh-CN" dirty="0">
                  <a:solidFill>
                    <a:srgbClr val="008657"/>
                  </a:solidFill>
                </a:rPr>
              </a:br>
              <a:r>
                <a:rPr lang="en-US" altLang="zh-CN" dirty="0">
                  <a:solidFill>
                    <a:srgbClr val="008657"/>
                  </a:solidFill>
                </a:rPr>
                <a:t>P</a:t>
              </a:r>
              <a:r>
                <a:rPr lang="en-US" dirty="0">
                  <a:solidFill>
                    <a:srgbClr val="008657"/>
                  </a:solidFill>
                </a:rPr>
                <a:t>robability of hypothesis h 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02910" y="2219026"/>
              <a:ext cx="247869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rgbClr val="008657"/>
                  </a:solidFill>
                </a:rPr>
                <a:t>P</a:t>
              </a:r>
              <a:r>
                <a:rPr lang="en-US" dirty="0">
                  <a:solidFill>
                    <a:srgbClr val="008657"/>
                  </a:solidFill>
                </a:rPr>
                <a:t>osterior</a:t>
              </a:r>
              <a:br>
                <a:rPr lang="en-US" dirty="0">
                  <a:solidFill>
                    <a:srgbClr val="008657"/>
                  </a:solidFill>
                </a:rPr>
              </a:br>
              <a:r>
                <a:rPr lang="en-US" dirty="0">
                  <a:solidFill>
                    <a:srgbClr val="008657"/>
                  </a:solidFill>
                </a:rPr>
                <a:t>Probability of h given D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175473" y="1707618"/>
              <a:ext cx="247869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rgbClr val="008657"/>
                  </a:solidFill>
                </a:rPr>
                <a:t>Likelihood</a:t>
              </a:r>
              <a:endParaRPr lang="en-US" dirty="0">
                <a:solidFill>
                  <a:srgbClr val="008657"/>
                </a:solidFill>
              </a:endParaRPr>
            </a:p>
            <a:p>
              <a:r>
                <a:rPr lang="en-US" dirty="0">
                  <a:solidFill>
                    <a:srgbClr val="008657"/>
                  </a:solidFill>
                </a:rPr>
                <a:t>Probability of D given h</a:t>
              </a: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1577679" y="1484784"/>
            <a:ext cx="5929153" cy="2472246"/>
            <a:chOff x="2830165" y="3261223"/>
            <a:chExt cx="5929153" cy="2472246"/>
          </a:xfrm>
        </p:grpSpPr>
        <p:sp>
          <p:nvSpPr>
            <p:cNvPr id="10" name="Text Box 47"/>
            <p:cNvSpPr txBox="1">
              <a:spLocks noChangeArrowheads="1"/>
            </p:cNvSpPr>
            <p:nvPr/>
          </p:nvSpPr>
          <p:spPr bwMode="auto">
            <a:xfrm>
              <a:off x="2830165" y="4419019"/>
              <a:ext cx="3902075" cy="1314450"/>
            </a:xfrm>
            <a:prstGeom prst="rect">
              <a:avLst/>
            </a:prstGeom>
            <a:noFill/>
            <a:ln w="317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1600" b="1">
                  <a:solidFill>
                    <a:prstClr val="black"/>
                  </a:solidFill>
                </a:rPr>
                <a:t>Bayes, Thomas (1763) </a:t>
              </a:r>
              <a:r>
                <a:rPr lang="en-US" sz="1600">
                  <a:solidFill>
                    <a:prstClr val="black"/>
                  </a:solidFill>
                </a:rPr>
                <a:t>An essay towards solving a problem in the doctrine of chances. </a:t>
              </a:r>
              <a:r>
                <a:rPr lang="en-US" sz="1600" i="1">
                  <a:solidFill>
                    <a:prstClr val="black"/>
                  </a:solidFill>
                </a:rPr>
                <a:t>Philosophical Transactions of the Royal Society of London, </a:t>
              </a:r>
              <a:r>
                <a:rPr lang="en-US" sz="1600" b="1">
                  <a:solidFill>
                    <a:prstClr val="black"/>
                  </a:solidFill>
                </a:rPr>
                <a:t>53:370-418</a:t>
              </a:r>
            </a:p>
          </p:txBody>
        </p:sp>
        <p:pic>
          <p:nvPicPr>
            <p:cNvPr id="11" name="Picture 48" descr="thomas-bayes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6747955" y="3261223"/>
              <a:ext cx="2011363" cy="2144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  <p:extLst>
      <p:ext uri="{BB962C8B-B14F-4D97-AF65-F5344CB8AC3E}">
        <p14:creationId xmlns:p14="http://schemas.microsoft.com/office/powerpoint/2010/main" val="1454249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Applications of Classification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Document Classification</a:t>
            </a:r>
            <a:endParaRPr lang="en-US" altLang="zh-CN" dirty="0"/>
          </a:p>
        </p:txBody>
      </p:sp>
      <p:grpSp>
        <p:nvGrpSpPr>
          <p:cNvPr id="15" name="组合 14"/>
          <p:cNvGrpSpPr/>
          <p:nvPr/>
        </p:nvGrpSpPr>
        <p:grpSpPr>
          <a:xfrm>
            <a:off x="385343" y="2329503"/>
            <a:ext cx="8567764" cy="3956707"/>
            <a:chOff x="385343" y="2329503"/>
            <a:chExt cx="8567764" cy="3956707"/>
          </a:xfrm>
        </p:grpSpPr>
        <p:pic>
          <p:nvPicPr>
            <p:cNvPr id="20" name="Picture 2" descr="http://top-breaking-news.com/wp-content/uploads/2016/03/Twitter-news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5343" y="3140048"/>
              <a:ext cx="5002893" cy="28141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矩形 21"/>
            <p:cNvSpPr/>
            <p:nvPr/>
          </p:nvSpPr>
          <p:spPr>
            <a:xfrm>
              <a:off x="789930" y="5916878"/>
              <a:ext cx="312963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TW" altLang="en-US" dirty="0">
                  <a:solidFill>
                    <a:prstClr val="black"/>
                  </a:solidFill>
                </a:rPr>
                <a:t>http://top-breaking-news.com/</a:t>
              </a:r>
            </a:p>
          </p:txBody>
        </p:sp>
        <p:sp>
          <p:nvSpPr>
            <p:cNvPr id="24" name="矩形 23"/>
            <p:cNvSpPr/>
            <p:nvPr/>
          </p:nvSpPr>
          <p:spPr>
            <a:xfrm>
              <a:off x="4597353" y="2820500"/>
              <a:ext cx="1719619" cy="933038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800" dirty="0">
                  <a:solidFill>
                    <a:prstClr val="white"/>
                  </a:solidFill>
                </a:rPr>
                <a:t>Function</a:t>
              </a:r>
              <a:endParaRPr lang="zh-TW" altLang="en-US" sz="2800" dirty="0">
                <a:solidFill>
                  <a:prstClr val="white"/>
                </a:solidFill>
              </a:endParaRPr>
            </a:p>
          </p:txBody>
        </p:sp>
        <p:sp>
          <p:nvSpPr>
            <p:cNvPr id="26" name="向右箭號 6"/>
            <p:cNvSpPr/>
            <p:nvPr/>
          </p:nvSpPr>
          <p:spPr>
            <a:xfrm>
              <a:off x="6403717" y="3076608"/>
              <a:ext cx="423081" cy="420816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prstClr val="white"/>
                </a:solidFill>
              </a:endParaRPr>
            </a:p>
          </p:txBody>
        </p:sp>
        <p:pic>
          <p:nvPicPr>
            <p:cNvPr id="27" name="圖片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65724" y="2726506"/>
              <a:ext cx="274307" cy="1121020"/>
            </a:xfrm>
            <a:prstGeom prst="rect">
              <a:avLst/>
            </a:prstGeom>
          </p:spPr>
        </p:pic>
        <p:sp>
          <p:nvSpPr>
            <p:cNvPr id="28" name="向右箭號 8"/>
            <p:cNvSpPr/>
            <p:nvPr/>
          </p:nvSpPr>
          <p:spPr>
            <a:xfrm>
              <a:off x="4098038" y="3076608"/>
              <a:ext cx="423081" cy="420816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prstClr val="white"/>
                </a:solidFill>
              </a:endParaRPr>
            </a:p>
          </p:txBody>
        </p:sp>
        <p:pic>
          <p:nvPicPr>
            <p:cNvPr id="29" name="圖片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65225" y="2754860"/>
              <a:ext cx="292260" cy="1133198"/>
            </a:xfrm>
            <a:prstGeom prst="rect">
              <a:avLst/>
            </a:prstGeom>
          </p:spPr>
        </p:pic>
        <p:sp>
          <p:nvSpPr>
            <p:cNvPr id="30" name="文字方塊 12"/>
            <p:cNvSpPr txBox="1"/>
            <p:nvPr/>
          </p:nvSpPr>
          <p:spPr>
            <a:xfrm>
              <a:off x="7556107" y="2329503"/>
              <a:ext cx="1397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>
                  <a:solidFill>
                    <a:prstClr val="black"/>
                  </a:solidFill>
                </a:rPr>
                <a:t>政治</a:t>
              </a:r>
            </a:p>
          </p:txBody>
        </p:sp>
        <p:sp>
          <p:nvSpPr>
            <p:cNvPr id="31" name="文字方塊 13"/>
            <p:cNvSpPr txBox="1"/>
            <p:nvPr/>
          </p:nvSpPr>
          <p:spPr>
            <a:xfrm>
              <a:off x="7556112" y="3853325"/>
              <a:ext cx="12214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prstClr val="black"/>
                  </a:solidFill>
                </a:rPr>
                <a:t>教育</a:t>
              </a:r>
              <a:endParaRPr lang="zh-TW" altLang="en-US" sz="2400" dirty="0">
                <a:solidFill>
                  <a:prstClr val="black"/>
                </a:solidFill>
              </a:endParaRPr>
            </a:p>
          </p:txBody>
        </p:sp>
        <p:cxnSp>
          <p:nvCxnSpPr>
            <p:cNvPr id="32" name="直線單箭頭接點 14"/>
            <p:cNvCxnSpPr/>
            <p:nvPr/>
          </p:nvCxnSpPr>
          <p:spPr>
            <a:xfrm flipV="1">
              <a:off x="7034605" y="2568972"/>
              <a:ext cx="457200" cy="346249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線單箭頭接點 15"/>
            <p:cNvCxnSpPr/>
            <p:nvPr/>
          </p:nvCxnSpPr>
          <p:spPr>
            <a:xfrm flipV="1">
              <a:off x="7021573" y="3012981"/>
              <a:ext cx="684168" cy="161839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線單箭頭接點 16"/>
            <p:cNvCxnSpPr/>
            <p:nvPr/>
          </p:nvCxnSpPr>
          <p:spPr>
            <a:xfrm>
              <a:off x="7034610" y="3753584"/>
              <a:ext cx="497231" cy="201824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文字方塊 17"/>
            <p:cNvSpPr txBox="1"/>
            <p:nvPr/>
          </p:nvSpPr>
          <p:spPr>
            <a:xfrm>
              <a:off x="7753238" y="2820500"/>
              <a:ext cx="91522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dirty="0">
                  <a:solidFill>
                    <a:prstClr val="black"/>
                  </a:solidFill>
                </a:rPr>
                <a:t>财经</a:t>
              </a:r>
              <a:endParaRPr lang="zh-TW" alt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36" name="手繪多邊形 4"/>
            <p:cNvSpPr/>
            <p:nvPr/>
          </p:nvSpPr>
          <p:spPr>
            <a:xfrm rot="20465565">
              <a:off x="2840511" y="3216605"/>
              <a:ext cx="971011" cy="340388"/>
            </a:xfrm>
            <a:custGeom>
              <a:avLst/>
              <a:gdLst>
                <a:gd name="connsiteX0" fmla="*/ 245297 w 971011"/>
                <a:gd name="connsiteY0" fmla="*/ 550862 h 550862"/>
                <a:gd name="connsiteX1" fmla="*/ 42097 w 971011"/>
                <a:gd name="connsiteY1" fmla="*/ 42862 h 550862"/>
                <a:gd name="connsiteX2" fmla="*/ 971011 w 971011"/>
                <a:gd name="connsiteY2" fmla="*/ 28348 h 550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1011" h="550862">
                  <a:moveTo>
                    <a:pt x="245297" y="550862"/>
                  </a:moveTo>
                  <a:cubicBezTo>
                    <a:pt x="83221" y="340405"/>
                    <a:pt x="-78855" y="129948"/>
                    <a:pt x="42097" y="42862"/>
                  </a:cubicBezTo>
                  <a:cubicBezTo>
                    <a:pt x="163049" y="-44224"/>
                    <a:pt x="971011" y="28348"/>
                    <a:pt x="971011" y="28348"/>
                  </a:cubicBezTo>
                </a:path>
              </a:pathLst>
            </a:custGeom>
            <a:noFill/>
            <a:ln w="762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prstClr val="white"/>
                </a:solidFill>
              </a:endParaRPr>
            </a:p>
          </p:txBody>
        </p:sp>
        <p:pic>
          <p:nvPicPr>
            <p:cNvPr id="37" name="Picture 6" descr="https://i-gkh.ru/images/docx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51627" y="4875278"/>
              <a:ext cx="1093850" cy="8203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8" name="Picture 6" descr="https://i-gkh.ru/images/docx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71891" y="4885025"/>
              <a:ext cx="1093850" cy="8203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" name="Picture 6" descr="https://i-gkh.ru/images/docx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86721" y="4898411"/>
              <a:ext cx="1093850" cy="8203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0" name="文字方塊 25"/>
            <p:cNvSpPr txBox="1"/>
            <p:nvPr/>
          </p:nvSpPr>
          <p:spPr>
            <a:xfrm>
              <a:off x="4688952" y="5695974"/>
              <a:ext cx="1219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dirty="0">
                  <a:solidFill>
                    <a:prstClr val="black"/>
                  </a:solidFill>
                </a:rPr>
                <a:t>教育</a:t>
              </a:r>
              <a:endParaRPr lang="zh-TW" alt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41" name="文字方塊 26"/>
            <p:cNvSpPr txBox="1"/>
            <p:nvPr/>
          </p:nvSpPr>
          <p:spPr>
            <a:xfrm>
              <a:off x="5979503" y="5697788"/>
              <a:ext cx="1219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dirty="0">
                  <a:solidFill>
                    <a:prstClr val="black"/>
                  </a:solidFill>
                </a:rPr>
                <a:t>政治</a:t>
              </a:r>
            </a:p>
          </p:txBody>
        </p:sp>
        <p:sp>
          <p:nvSpPr>
            <p:cNvPr id="42" name="文字方塊 27"/>
            <p:cNvSpPr txBox="1"/>
            <p:nvPr/>
          </p:nvSpPr>
          <p:spPr>
            <a:xfrm>
              <a:off x="7324046" y="5716678"/>
              <a:ext cx="1219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dirty="0">
                  <a:solidFill>
                    <a:prstClr val="black"/>
                  </a:solidFill>
                </a:rPr>
                <a:t>财经</a:t>
              </a:r>
              <a:endParaRPr lang="zh-TW" alt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43" name="文字方塊 28"/>
            <p:cNvSpPr txBox="1"/>
            <p:nvPr/>
          </p:nvSpPr>
          <p:spPr>
            <a:xfrm>
              <a:off x="5268372" y="4450668"/>
              <a:ext cx="264147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>
                  <a:solidFill>
                    <a:srgbClr val="0070C0"/>
                  </a:solidFill>
                </a:rPr>
                <a:t>Training Data</a:t>
              </a:r>
              <a:endParaRPr lang="zh-TW" altLang="en-US" sz="2800" dirty="0">
                <a:solidFill>
                  <a:srgbClr val="0070C0"/>
                </a:solidFill>
              </a:endParaRPr>
            </a:p>
          </p:txBody>
        </p:sp>
        <p:sp>
          <p:nvSpPr>
            <p:cNvPr id="44" name="矩形 43"/>
            <p:cNvSpPr/>
            <p:nvPr/>
          </p:nvSpPr>
          <p:spPr>
            <a:xfrm>
              <a:off x="4572404" y="4441607"/>
              <a:ext cx="4096061" cy="1687730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33135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simple shopping cart example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83946814"/>
              </p:ext>
            </p:extLst>
          </p:nvPr>
        </p:nvGraphicFramePr>
        <p:xfrm>
          <a:off x="196850" y="1292225"/>
          <a:ext cx="4273550" cy="434848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9969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22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726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416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Customer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Zipcode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bought organic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bought green</a:t>
                      </a:r>
                      <a:r>
                        <a:rPr lang="en-US" baseline="0" dirty="0" smtClean="0"/>
                        <a:t> tea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37922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37923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37923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4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37916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37993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6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37922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7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37922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8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37923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9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37916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37993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4491645" y="1292225"/>
            <a:ext cx="4470400" cy="5078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prstClr val="black"/>
                </a:solidFill>
              </a:rPr>
              <a:t>What is the probability that a person is in </a:t>
            </a:r>
            <a:r>
              <a:rPr lang="en-US" dirty="0" err="1">
                <a:solidFill>
                  <a:prstClr val="black"/>
                </a:solidFill>
              </a:rPr>
              <a:t>zipcode</a:t>
            </a:r>
            <a:r>
              <a:rPr lang="en-US" dirty="0">
                <a:solidFill>
                  <a:prstClr val="black"/>
                </a:solidFill>
              </a:rPr>
              <a:t> 37923?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>
                <a:solidFill>
                  <a:srgbClr val="FF0000"/>
                </a:solidFill>
              </a:rPr>
              <a:t>3/10</a:t>
            </a:r>
          </a:p>
          <a:p>
            <a:pPr marL="285750" indent="-285750">
              <a:buFont typeface="Arial"/>
              <a:buChar char="•"/>
            </a:pPr>
            <a:endParaRPr lang="en-US" dirty="0">
              <a:solidFill>
                <a:prstClr val="black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prstClr val="black"/>
                </a:solidFill>
              </a:rPr>
              <a:t>What is the probability that the person is from 37923 knowing that he bought green tea?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>
                <a:solidFill>
                  <a:srgbClr val="FF0000"/>
                </a:solidFill>
              </a:rPr>
              <a:t>1/5</a:t>
            </a:r>
          </a:p>
          <a:p>
            <a:pPr marL="285750" indent="-285750">
              <a:buFont typeface="Arial"/>
              <a:buChar char="•"/>
            </a:pPr>
            <a:endParaRPr lang="en-US" dirty="0">
              <a:solidFill>
                <a:prstClr val="black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prstClr val="black"/>
                </a:solidFill>
              </a:rPr>
              <a:t>Now, if we want to display an ad only if the person is likely to buy tea. We know that the person lives in 37922. Two competing hypothesis exist: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>
                <a:solidFill>
                  <a:prstClr val="black"/>
                </a:solidFill>
              </a:rPr>
              <a:t>The person will buy green tea</a:t>
            </a:r>
          </a:p>
          <a:p>
            <a:pPr marL="1200150" lvl="2" indent="-285750">
              <a:buFont typeface="Arial"/>
              <a:buChar char="•"/>
            </a:pPr>
            <a:r>
              <a:rPr lang="en-US" dirty="0">
                <a:solidFill>
                  <a:prstClr val="black"/>
                </a:solidFill>
              </a:rPr>
              <a:t>P(buyGreenTea|37922) </a:t>
            </a:r>
            <a:r>
              <a:rPr lang="en-US" dirty="0" smtClean="0">
                <a:solidFill>
                  <a:prstClr val="black"/>
                </a:solidFill>
              </a:rPr>
              <a:t>=</a:t>
            </a:r>
            <a:endParaRPr lang="en-US" dirty="0">
              <a:solidFill>
                <a:prstClr val="black"/>
              </a:solidFill>
            </a:endParaRPr>
          </a:p>
          <a:p>
            <a:pPr marL="742950" lvl="1" indent="-285750">
              <a:buFont typeface="Arial"/>
              <a:buChar char="•"/>
            </a:pPr>
            <a:r>
              <a:rPr lang="en-US" dirty="0">
                <a:solidFill>
                  <a:prstClr val="black"/>
                </a:solidFill>
              </a:rPr>
              <a:t>The person will not buy green tea</a:t>
            </a:r>
          </a:p>
          <a:p>
            <a:pPr marL="1200150" lvl="2" indent="-285750">
              <a:buFont typeface="Arial"/>
              <a:buChar char="•"/>
            </a:pPr>
            <a:r>
              <a:rPr lang="en-US" dirty="0">
                <a:solidFill>
                  <a:prstClr val="black"/>
                </a:solidFill>
              </a:rPr>
              <a:t>P(~buyGreenTea|37922) = </a:t>
            </a:r>
            <a:r>
              <a:rPr lang="en-US" dirty="0" smtClean="0">
                <a:solidFill>
                  <a:prstClr val="black"/>
                </a:solidFill>
              </a:rPr>
              <a:t> 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prstClr val="black"/>
                </a:solidFill>
              </a:rPr>
              <a:t>We will show the ad!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8244408" y="5157192"/>
            <a:ext cx="5084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2/3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8260306" y="5733256"/>
            <a:ext cx="5084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1/3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9547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299687" y="188640"/>
            <a:ext cx="9625674" cy="59247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Maximum a Posteriori (MAP) hypothesis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6560" y="1291787"/>
            <a:ext cx="8693440" cy="2882841"/>
          </a:xfrm>
        </p:spPr>
        <p:txBody>
          <a:bodyPr/>
          <a:lstStyle/>
          <a:p>
            <a:r>
              <a:rPr lang="en-US" sz="2400" dirty="0" smtClean="0"/>
              <a:t>Let D represent the data I know about a particular customer: E.g., Lives in </a:t>
            </a:r>
            <a:r>
              <a:rPr lang="en-US" sz="2400" dirty="0" err="1" smtClean="0"/>
              <a:t>zipcode</a:t>
            </a:r>
            <a:r>
              <a:rPr lang="en-US" sz="2400" dirty="0" smtClean="0"/>
              <a:t> 37922.</a:t>
            </a:r>
          </a:p>
          <a:p>
            <a:r>
              <a:rPr lang="en-US" sz="2400" dirty="0" smtClean="0"/>
              <a:t>Suppose, I want to send a flyer (from three possible ones: laptop, desktop, tablet), what should I do?</a:t>
            </a:r>
          </a:p>
          <a:p>
            <a:r>
              <a:rPr lang="en-US" sz="2400" dirty="0" smtClean="0"/>
              <a:t>Bayes Rule:</a:t>
            </a:r>
          </a:p>
        </p:txBody>
      </p:sp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4113" y="3930128"/>
            <a:ext cx="4183053" cy="600572"/>
          </a:xfrm>
          <a:prstGeom prst="rect">
            <a:avLst/>
          </a:prstGeom>
        </p:spPr>
      </p:pic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6890" y="4606900"/>
            <a:ext cx="4797499" cy="622300"/>
          </a:xfrm>
          <a:prstGeom prst="rect">
            <a:avLst/>
          </a:prstGeom>
        </p:spPr>
      </p:pic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5229200"/>
            <a:ext cx="4671854" cy="697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918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MAP hypothesis: (2) Formal Definition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6560" y="1291787"/>
            <a:ext cx="8229600" cy="1033103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Given a large number of hypotheses h</a:t>
            </a:r>
            <a:r>
              <a:rPr lang="en-US" baseline="-25000" dirty="0" smtClean="0"/>
              <a:t>1</a:t>
            </a:r>
            <a:r>
              <a:rPr lang="en-US" dirty="0" smtClean="0"/>
              <a:t>, h</a:t>
            </a:r>
            <a:r>
              <a:rPr lang="en-US" baseline="-25000" dirty="0" smtClean="0"/>
              <a:t>2</a:t>
            </a:r>
            <a:r>
              <a:rPr lang="en-US" dirty="0" smtClean="0"/>
              <a:t>, …, </a:t>
            </a:r>
            <a:r>
              <a:rPr lang="en-US" dirty="0" err="1" smtClean="0"/>
              <a:t>h</a:t>
            </a:r>
            <a:r>
              <a:rPr lang="en-US" baseline="-25000" dirty="0" err="1" smtClean="0"/>
              <a:t>n</a:t>
            </a:r>
            <a:r>
              <a:rPr lang="en-US" dirty="0" smtClean="0"/>
              <a:t>, and data D, we can evaluate: </a:t>
            </a:r>
            <a:endParaRPr lang="en-US" dirty="0"/>
          </a:p>
        </p:txBody>
      </p:sp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6250" y="5359400"/>
            <a:ext cx="5702300" cy="495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1" name="Group 10"/>
          <p:cNvGrpSpPr/>
          <p:nvPr/>
        </p:nvGrpSpPr>
        <p:grpSpPr>
          <a:xfrm>
            <a:off x="860234" y="5232400"/>
            <a:ext cx="7511760" cy="863600"/>
            <a:chOff x="860234" y="5232400"/>
            <a:chExt cx="7511760" cy="863600"/>
          </a:xfrm>
        </p:grpSpPr>
        <p:sp>
          <p:nvSpPr>
            <p:cNvPr id="9" name="Rectangle 8"/>
            <p:cNvSpPr/>
            <p:nvPr/>
          </p:nvSpPr>
          <p:spPr>
            <a:xfrm>
              <a:off x="860234" y="5232400"/>
              <a:ext cx="7511760" cy="863600"/>
            </a:xfrm>
            <a:prstGeom prst="rect">
              <a:avLst/>
            </a:prstGeom>
            <a:ln w="28575" cmpd="sng"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</a:endParaRPr>
            </a:p>
          </p:txBody>
        </p:sp>
        <p:pic>
          <p:nvPicPr>
            <p:cNvPr id="10" name="Picture 9" descr="latex-image-1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66634" y="5422900"/>
              <a:ext cx="6680200" cy="4953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grpSp>
        <p:nvGrpSpPr>
          <p:cNvPr id="6" name="组合 5"/>
          <p:cNvGrpSpPr/>
          <p:nvPr/>
        </p:nvGrpSpPr>
        <p:grpSpPr>
          <a:xfrm>
            <a:off x="1031684" y="2604524"/>
            <a:ext cx="7150100" cy="2224126"/>
            <a:chOff x="1031684" y="2604524"/>
            <a:chExt cx="7150100" cy="2224126"/>
          </a:xfrm>
        </p:grpSpPr>
        <p:pic>
          <p:nvPicPr>
            <p:cNvPr id="8" name="Picture 7" descr="latex-image-1.pd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66634" y="2604524"/>
              <a:ext cx="6863276" cy="2073497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31684" y="3190350"/>
              <a:ext cx="6915150" cy="1638300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071129" y="3263834"/>
              <a:ext cx="4110655" cy="147768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86368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2910" y="177800"/>
            <a:ext cx="8229600" cy="59247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MAP : Example (1)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2910" y="908720"/>
            <a:ext cx="8229600" cy="161121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 smtClean="0"/>
              <a:t>A patient takes a cancer lab test and it comes back positive. The test returns a correct positive result 98% of the cases, in which case the disease is actually present. It also returns a correct negative result 97% of the cases, in which case the disease is not present. Further, 0.008 of the entire population actually have the cancer.</a:t>
            </a:r>
            <a:endParaRPr lang="en-US" sz="2400" dirty="0"/>
          </a:p>
        </p:txBody>
      </p:sp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7896" y="3212976"/>
            <a:ext cx="4175259" cy="2413223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111896" y="5626199"/>
            <a:ext cx="903210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ct val="20000"/>
              </a:spcBef>
            </a:pPr>
            <a:r>
              <a:rPr lang="en-US" altLang="zh-CN" sz="2800" dirty="0">
                <a:solidFill>
                  <a:prstClr val="black"/>
                </a:solidFill>
              </a:rPr>
              <a:t>Suppose Alice comes in for a test. Her result is positive. Does she have to worry about having cancer?</a:t>
            </a:r>
          </a:p>
        </p:txBody>
      </p:sp>
    </p:spTree>
    <p:extLst>
      <p:ext uri="{BB962C8B-B14F-4D97-AF65-F5344CB8AC3E}">
        <p14:creationId xmlns:p14="http://schemas.microsoft.com/office/powerpoint/2010/main" val="2334824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MAP: Example 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6560" y="1291787"/>
            <a:ext cx="8229600" cy="1507079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Suppose Alice comes in for a test. Her result is positive. Does she have to worry about having cancer?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501650" y="5029200"/>
            <a:ext cx="7930860" cy="1428929"/>
            <a:chOff x="501650" y="5029200"/>
            <a:chExt cx="7930860" cy="1428929"/>
          </a:xfrm>
        </p:grpSpPr>
        <p:sp>
          <p:nvSpPr>
            <p:cNvPr id="8" name="TextBox 7"/>
            <p:cNvSpPr txBox="1"/>
            <p:nvPr/>
          </p:nvSpPr>
          <p:spPr>
            <a:xfrm>
              <a:off x="609600" y="5029200"/>
              <a:ext cx="7366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prstClr val="black"/>
                  </a:solidFill>
                </a:rPr>
                <a:t>Alice may not have cancer!!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01650" y="5613400"/>
              <a:ext cx="79308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prstClr val="black"/>
                  </a:solidFill>
                </a:rPr>
                <a:t>Making our answers pretty: 0.0078/(0.0078 + 0.0298) = 0.21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09600" y="6088797"/>
              <a:ext cx="7366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prstClr val="black"/>
                  </a:solidFill>
                </a:rPr>
                <a:t>Alice may have a chance of 21% in actually having  cancer!!</a:t>
              </a: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-396552" y="2852936"/>
            <a:ext cx="9477506" cy="1944216"/>
            <a:chOff x="-396552" y="2852936"/>
            <a:chExt cx="9477506" cy="1944216"/>
          </a:xfrm>
        </p:grpSpPr>
        <p:grpSp>
          <p:nvGrpSpPr>
            <p:cNvPr id="12" name="组合 11"/>
            <p:cNvGrpSpPr/>
            <p:nvPr/>
          </p:nvGrpSpPr>
          <p:grpSpPr>
            <a:xfrm>
              <a:off x="-396552" y="2852936"/>
              <a:ext cx="9477506" cy="1944216"/>
              <a:chOff x="-396552" y="2852936"/>
              <a:chExt cx="9477506" cy="1944216"/>
            </a:xfrm>
          </p:grpSpPr>
          <p:pic>
            <p:nvPicPr>
              <p:cNvPr id="4" name="Picture 3" descr="latex-image-1.pdf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8474" y="2980166"/>
                <a:ext cx="8892480" cy="241750"/>
              </a:xfrm>
              <a:prstGeom prst="rect">
                <a:avLst/>
              </a:prstGeom>
            </p:spPr>
          </p:pic>
          <p:pic>
            <p:nvPicPr>
              <p:cNvPr id="5" name="Picture 4" descr="latex-image-1.pdf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324544" y="3553762"/>
                <a:ext cx="6696744" cy="314042"/>
              </a:xfrm>
              <a:prstGeom prst="rect">
                <a:avLst/>
              </a:prstGeom>
            </p:spPr>
          </p:pic>
          <p:pic>
            <p:nvPicPr>
              <p:cNvPr id="6" name="Picture 5" descr="latex-image-1.pdf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396552" y="4194407"/>
                <a:ext cx="5336284" cy="352162"/>
              </a:xfrm>
              <a:prstGeom prst="rect">
                <a:avLst/>
              </a:prstGeom>
            </p:spPr>
          </p:pic>
          <p:pic>
            <p:nvPicPr>
              <p:cNvPr id="66562" name="Picture 2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180528" y="2852936"/>
                <a:ext cx="2016224" cy="19442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66563" name="Picture 3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5583" y="2867171"/>
              <a:ext cx="1140113" cy="4677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556820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Naïve Bayes Classifier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6560" y="1291787"/>
            <a:ext cx="8229600" cy="1507079"/>
          </a:xfrm>
        </p:spPr>
        <p:txBody>
          <a:bodyPr>
            <a:normAutofit/>
          </a:bodyPr>
          <a:lstStyle/>
          <a:p>
            <a:r>
              <a:rPr lang="en-US" sz="2800" dirty="0" smtClean="0"/>
              <a:t>Assume a target function with f: X</a:t>
            </a:r>
            <a:r>
              <a:rPr lang="en-US" sz="2800" dirty="0" smtClean="0">
                <a:sym typeface="Wingdings"/>
              </a:rPr>
              <a:t>V, where each instance x is described by &lt;x</a:t>
            </a:r>
            <a:r>
              <a:rPr lang="en-US" sz="2800" baseline="-25000" dirty="0" smtClean="0">
                <a:sym typeface="Wingdings"/>
              </a:rPr>
              <a:t>1</a:t>
            </a:r>
            <a:r>
              <a:rPr lang="en-US" sz="2800" dirty="0" smtClean="0">
                <a:sym typeface="Wingdings"/>
              </a:rPr>
              <a:t>, x</a:t>
            </a:r>
            <a:r>
              <a:rPr lang="en-US" sz="2800" baseline="-25000" dirty="0" smtClean="0">
                <a:sym typeface="Wingdings"/>
              </a:rPr>
              <a:t>2</a:t>
            </a:r>
            <a:r>
              <a:rPr lang="en-US" sz="2800" dirty="0" smtClean="0">
                <a:sym typeface="Wingdings"/>
              </a:rPr>
              <a:t>, …, </a:t>
            </a:r>
            <a:r>
              <a:rPr lang="en-US" sz="2800" dirty="0" err="1" smtClean="0">
                <a:sym typeface="Wingdings"/>
              </a:rPr>
              <a:t>x</a:t>
            </a:r>
            <a:r>
              <a:rPr lang="en-US" sz="2800" baseline="-25000" dirty="0" err="1" smtClean="0">
                <a:sym typeface="Wingdings"/>
              </a:rPr>
              <a:t>n</a:t>
            </a:r>
            <a:r>
              <a:rPr lang="en-US" sz="2800" dirty="0" smtClean="0">
                <a:sym typeface="Wingdings"/>
              </a:rPr>
              <a:t>&gt;. Most probable value of f(x) is: </a:t>
            </a:r>
            <a:endParaRPr lang="en-US" sz="2800" dirty="0"/>
          </a:p>
        </p:txBody>
      </p:sp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250" y="2921000"/>
            <a:ext cx="8191500" cy="558800"/>
          </a:xfrm>
          <a:prstGeom prst="rect">
            <a:avLst/>
          </a:prstGeom>
        </p:spPr>
      </p:pic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1800" y="4775200"/>
            <a:ext cx="6749760" cy="47141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49250" y="5445224"/>
            <a:ext cx="45325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</a:rPr>
              <a:t>Using the Naïve Bayes assumption: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304800" y="3778250"/>
            <a:ext cx="8235950" cy="723900"/>
            <a:chOff x="304800" y="3778250"/>
            <a:chExt cx="8235950" cy="723900"/>
          </a:xfrm>
        </p:grpSpPr>
        <p:grpSp>
          <p:nvGrpSpPr>
            <p:cNvPr id="10" name="组合 9"/>
            <p:cNvGrpSpPr/>
            <p:nvPr/>
          </p:nvGrpSpPr>
          <p:grpSpPr>
            <a:xfrm>
              <a:off x="304800" y="3778250"/>
              <a:ext cx="8235950" cy="723900"/>
              <a:chOff x="304800" y="3778250"/>
              <a:chExt cx="8235950" cy="723900"/>
            </a:xfrm>
          </p:grpSpPr>
          <p:pic>
            <p:nvPicPr>
              <p:cNvPr id="5" name="Picture 4" descr="latex-image-1.pdf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9250" y="3778250"/>
                <a:ext cx="8191500" cy="723900"/>
              </a:xfrm>
              <a:prstGeom prst="rect">
                <a:avLst/>
              </a:prstGeom>
            </p:spPr>
          </p:pic>
          <p:pic>
            <p:nvPicPr>
              <p:cNvPr id="11" name="Picture 2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4800" y="4025900"/>
                <a:ext cx="1219200" cy="476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67588" name="Picture 4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01643" y="4178300"/>
              <a:ext cx="161925" cy="3238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4" name="组合 13"/>
          <p:cNvGrpSpPr/>
          <p:nvPr/>
        </p:nvGrpSpPr>
        <p:grpSpPr>
          <a:xfrm>
            <a:off x="924254" y="6083968"/>
            <a:ext cx="7061200" cy="705518"/>
            <a:chOff x="924254" y="6083968"/>
            <a:chExt cx="7061200" cy="705518"/>
          </a:xfrm>
        </p:grpSpPr>
        <p:pic>
          <p:nvPicPr>
            <p:cNvPr id="8" name="Picture 7" descr="latex-image-1.pdf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4254" y="6083968"/>
              <a:ext cx="7061200" cy="558800"/>
            </a:xfrm>
            <a:prstGeom prst="rect">
              <a:avLst/>
            </a:prstGeom>
          </p:spPr>
        </p:pic>
        <p:pic>
          <p:nvPicPr>
            <p:cNvPr id="67590" name="Picture 6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70075" y="6579936"/>
              <a:ext cx="161925" cy="209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7591" name="Picture 7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85620" y="6165304"/>
              <a:ext cx="257175" cy="4146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461615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Notes of caution! (1)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6560" y="1291787"/>
            <a:ext cx="8229600" cy="3647152"/>
          </a:xfrm>
        </p:spPr>
        <p:txBody>
          <a:bodyPr/>
          <a:lstStyle/>
          <a:p>
            <a:r>
              <a:rPr lang="en-US" dirty="0" smtClean="0"/>
              <a:t>Conditional independence is often violated</a:t>
            </a:r>
          </a:p>
          <a:p>
            <a:endParaRPr lang="en-US" dirty="0"/>
          </a:p>
          <a:p>
            <a:r>
              <a:rPr lang="en-US" dirty="0" smtClean="0"/>
              <a:t>We don’t need the estimated posteriors to be correct, only need:</a:t>
            </a:r>
          </a:p>
          <a:p>
            <a:endParaRPr lang="en-US" dirty="0"/>
          </a:p>
          <a:p>
            <a:r>
              <a:rPr lang="en-US" dirty="0" smtClean="0"/>
              <a:t>Usually, posteriors are close to 0 or 1 </a:t>
            </a:r>
            <a:endParaRPr lang="en-US" dirty="0"/>
          </a:p>
        </p:txBody>
      </p:sp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050" y="2025650"/>
            <a:ext cx="6002238" cy="439188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584200" y="3690023"/>
            <a:ext cx="8236272" cy="418080"/>
            <a:chOff x="584200" y="3690023"/>
            <a:chExt cx="8236272" cy="418080"/>
          </a:xfrm>
        </p:grpSpPr>
        <p:grpSp>
          <p:nvGrpSpPr>
            <p:cNvPr id="6" name="组合 5"/>
            <p:cNvGrpSpPr/>
            <p:nvPr/>
          </p:nvGrpSpPr>
          <p:grpSpPr>
            <a:xfrm>
              <a:off x="584200" y="3690023"/>
              <a:ext cx="8236272" cy="418080"/>
              <a:chOff x="584200" y="3690023"/>
              <a:chExt cx="8236272" cy="418080"/>
            </a:xfrm>
          </p:grpSpPr>
          <p:pic>
            <p:nvPicPr>
              <p:cNvPr id="5" name="Picture 4" descr="latex-image-1.pdf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4200" y="3711081"/>
                <a:ext cx="8236272" cy="397022"/>
              </a:xfrm>
              <a:prstGeom prst="rect">
                <a:avLst/>
              </a:prstGeom>
            </p:spPr>
          </p:pic>
          <p:pic>
            <p:nvPicPr>
              <p:cNvPr id="68610" name="Picture 2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56829" y="3690023"/>
                <a:ext cx="239473" cy="39702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68611" name="Picture 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07704" y="3711081"/>
              <a:ext cx="495301" cy="3274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8612" name="Picture 4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64804" y="3888534"/>
              <a:ext cx="342900" cy="2195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51884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Notes of caution! (2)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96560" y="1291787"/>
                <a:ext cx="8229600" cy="2993640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We may not observe training data with the target value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/>
                          </a:rPr>
                          <m:t>𝑣</m:t>
                        </m:r>
                      </m:e>
                      <m:sub>
                        <m:r>
                          <a:rPr lang="en-US" altLang="zh-CN" b="0" i="1" smtClean="0">
                            <a:latin typeface="Cambria Math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 smtClean="0"/>
                  <a:t>, having attribute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 smtClean="0"/>
                  <a:t>. Then:</a:t>
                </a:r>
              </a:p>
              <a:p>
                <a:endParaRPr lang="en-US" dirty="0"/>
              </a:p>
              <a:p>
                <a:endParaRPr lang="en-US" dirty="0" smtClean="0"/>
              </a:p>
              <a:p>
                <a:r>
                  <a:rPr lang="en-US" dirty="0" smtClean="0"/>
                  <a:t>To overcome this: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6560" y="1291787"/>
                <a:ext cx="8229600" cy="2993640"/>
              </a:xfrm>
              <a:blipFill rotWithShape="1">
                <a:blip r:embed="rId2"/>
                <a:stretch>
                  <a:fillRect l="-1630" t="-2648" b="-244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736" y="3079670"/>
            <a:ext cx="3772863" cy="508949"/>
          </a:xfrm>
          <a:prstGeom prst="rect">
            <a:avLst/>
          </a:prstGeom>
        </p:spPr>
      </p:pic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7706" y="2484637"/>
            <a:ext cx="2188964" cy="507749"/>
          </a:xfrm>
          <a:prstGeom prst="rect">
            <a:avLst/>
          </a:prstGeom>
        </p:spPr>
      </p:pic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9200" y="5022850"/>
            <a:ext cx="3606800" cy="6477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743200" y="4285427"/>
            <a:ext cx="3352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solidFill>
                  <a:srgbClr val="008657"/>
                </a:solidFill>
              </a:rPr>
              <a:t>nc</a:t>
            </a:r>
            <a:r>
              <a:rPr lang="en-US" sz="1400" dirty="0">
                <a:solidFill>
                  <a:srgbClr val="008657"/>
                </a:solidFill>
              </a:rPr>
              <a:t> is the number of examples where v = </a:t>
            </a:r>
            <a:r>
              <a:rPr lang="en-US" sz="1400" dirty="0" err="1">
                <a:solidFill>
                  <a:srgbClr val="008657"/>
                </a:solidFill>
              </a:rPr>
              <a:t>v_j</a:t>
            </a:r>
            <a:r>
              <a:rPr lang="en-US" sz="1400" dirty="0">
                <a:solidFill>
                  <a:srgbClr val="008657"/>
                </a:solidFill>
              </a:rPr>
              <a:t> and x = </a:t>
            </a:r>
            <a:r>
              <a:rPr lang="en-US" sz="1400" dirty="0" err="1">
                <a:solidFill>
                  <a:srgbClr val="008657"/>
                </a:solidFill>
              </a:rPr>
              <a:t>x_i</a:t>
            </a:r>
            <a:endParaRPr lang="en-US" sz="1400" dirty="0">
              <a:solidFill>
                <a:srgbClr val="008657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305550" y="4217274"/>
            <a:ext cx="20447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8657"/>
                </a:solidFill>
              </a:rPr>
              <a:t>m is  weight given to prior (</a:t>
            </a:r>
            <a:r>
              <a:rPr lang="en-US" sz="1400" dirty="0" err="1">
                <a:solidFill>
                  <a:srgbClr val="008657"/>
                </a:solidFill>
              </a:rPr>
              <a:t>e.g</a:t>
            </a:r>
            <a:r>
              <a:rPr lang="en-US" sz="1400" dirty="0">
                <a:solidFill>
                  <a:srgbClr val="008657"/>
                </a:solidFill>
              </a:rPr>
              <a:t>, no. of virtual examples)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305550" y="5076588"/>
            <a:ext cx="21269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8657"/>
                </a:solidFill>
              </a:rPr>
              <a:t>p is the prior estimate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216670" y="5911376"/>
            <a:ext cx="32158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8657"/>
                </a:solidFill>
              </a:rPr>
              <a:t>n is total number of training examples where v=</a:t>
            </a:r>
            <a:r>
              <a:rPr lang="en-US" sz="1400" dirty="0" err="1">
                <a:solidFill>
                  <a:srgbClr val="008657"/>
                </a:solidFill>
              </a:rPr>
              <a:t>v_j</a:t>
            </a:r>
            <a:endParaRPr lang="en-US" sz="1400" dirty="0">
              <a:solidFill>
                <a:srgbClr val="00865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6741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95536" y="2348880"/>
            <a:ext cx="8458200" cy="1470025"/>
          </a:xfrm>
        </p:spPr>
        <p:txBody>
          <a:bodyPr/>
          <a:lstStyle/>
          <a:p>
            <a:r>
              <a:rPr lang="en-US" altLang="zh-CN" dirty="0" smtClean="0"/>
              <a:t>Example of recognizing </a:t>
            </a:r>
            <a:r>
              <a:rPr lang="en-US" altLang="zh-CN" dirty="0"/>
              <a:t>spam emails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050E0-4888-401E-AFF3-AA9B68ACA36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38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5156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692696"/>
            <a:ext cx="7920880" cy="49861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>
          <a:xfrm>
            <a:off x="3651194" y="5678862"/>
            <a:ext cx="549280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机器学习与深度学习</a:t>
            </a:r>
            <a:endParaRPr lang="en-US" altLang="zh-CN" b="1" dirty="0">
              <a:solidFill>
                <a:srgbClr val="FF0000"/>
              </a:solidFill>
            </a:endParaRPr>
          </a:p>
          <a:p>
            <a:r>
              <a:rPr lang="zh-CN" altLang="en-US" dirty="0">
                <a:solidFill>
                  <a:prstClr val="black"/>
                </a:solidFill>
              </a:rPr>
              <a:t>链接：</a:t>
            </a:r>
            <a:r>
              <a:rPr lang="en-US" altLang="zh-CN" dirty="0">
                <a:solidFill>
                  <a:prstClr val="black"/>
                </a:solidFill>
              </a:rPr>
              <a:t>https://pan.baidu.com/s/1VdMGvEgy7qYbR1fP6-uY8w  </a:t>
            </a:r>
            <a:r>
              <a:rPr lang="zh-CN" altLang="en-US" dirty="0">
                <a:solidFill>
                  <a:prstClr val="black"/>
                </a:solidFill>
              </a:rPr>
              <a:t>密码：</a:t>
            </a:r>
            <a:r>
              <a:rPr lang="en-US" altLang="zh-CN" dirty="0">
                <a:solidFill>
                  <a:prstClr val="black"/>
                </a:solidFill>
              </a:rPr>
              <a:t>g8j7</a:t>
            </a:r>
            <a:endParaRPr lang="zh-CN" altLang="en-US" dirty="0">
              <a:solidFill>
                <a:prstClr val="black"/>
              </a:solidFill>
            </a:endParaRP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5987304"/>
            <a:ext cx="2520280" cy="3913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42938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en-US" dirty="0" smtClean="0"/>
              <a:t>Probability </a:t>
            </a:r>
            <a:r>
              <a:rPr lang="en-US" altLang="zh-CN" dirty="0" smtClean="0"/>
              <a:t>Basics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050E0-4888-401E-AFF3-AA9B68ACA36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0826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471" y="692696"/>
            <a:ext cx="8048625" cy="433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07834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221" y="404664"/>
            <a:ext cx="9109244" cy="54726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89655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" y="847725"/>
            <a:ext cx="8305800" cy="5162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69548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304" y="973051"/>
            <a:ext cx="8972954" cy="51247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18807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3567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513" y="771525"/>
            <a:ext cx="8562975" cy="531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39109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263" y="942975"/>
            <a:ext cx="7991475" cy="4972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76116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09588"/>
            <a:ext cx="9153525" cy="583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93667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388" y="990600"/>
            <a:ext cx="8277225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23276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88" y="938213"/>
            <a:ext cx="9039225" cy="4981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67223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Arial" charset="0"/>
              </a:defRPr>
            </a:lvl1pPr>
            <a:lvl2pPr>
              <a:defRPr sz="2400" b="1">
                <a:solidFill>
                  <a:schemeClr val="tx1"/>
                </a:solidFill>
                <a:latin typeface="Arial" charset="0"/>
              </a:defRPr>
            </a:lvl2pPr>
            <a:lvl3pPr>
              <a:defRPr sz="2000" b="1">
                <a:solidFill>
                  <a:schemeClr val="tx1"/>
                </a:solidFill>
                <a:latin typeface="Arial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</a:defRPr>
            </a:lvl5pPr>
            <a:lvl6pPr>
              <a:defRPr sz="2000">
                <a:solidFill>
                  <a:schemeClr val="tx1"/>
                </a:solidFill>
                <a:latin typeface="Arial" charset="0"/>
              </a:defRPr>
            </a:lvl6pPr>
            <a:lvl7pPr>
              <a:defRPr sz="2000">
                <a:solidFill>
                  <a:schemeClr val="tx1"/>
                </a:solidFill>
                <a:latin typeface="Arial" charset="0"/>
              </a:defRPr>
            </a:lvl7pPr>
            <a:lvl8pPr>
              <a:defRPr sz="2000">
                <a:solidFill>
                  <a:schemeClr val="tx1"/>
                </a:solidFill>
                <a:latin typeface="Arial" charset="0"/>
              </a:defRPr>
            </a:lvl8pPr>
            <a:lvl9pPr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5095361-8C63-4510-A207-AAAA710341B6}" type="slidenum">
              <a:rPr lang="en-US" altLang="en-US" sz="1400" b="0">
                <a:solidFill>
                  <a:prstClr val="black"/>
                </a:solidFill>
                <a:latin typeface="Times New Roman" pitchFamily="18" charset="0"/>
              </a:rPr>
              <a:pPr/>
              <a:t>5</a:t>
            </a:fld>
            <a:endParaRPr lang="en-US" altLang="en-US" sz="1400" b="0">
              <a:solidFill>
                <a:prstClr val="black"/>
              </a:solidFill>
              <a:latin typeface="Times New Roman" pitchFamily="18" charset="0"/>
            </a:endParaRPr>
          </a:p>
        </p:txBody>
      </p:sp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Basic Concepts of Probability </a:t>
            </a:r>
          </a:p>
        </p:txBody>
      </p:sp>
      <p:sp>
        <p:nvSpPr>
          <p:cNvPr id="61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524000"/>
            <a:ext cx="8763000" cy="45720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en-US" sz="2400" dirty="0" smtClean="0"/>
              <a:t>Random experiment: an experiment with uncertain outcome </a:t>
            </a:r>
            <a:r>
              <a:rPr lang="en-US" altLang="en-US" sz="2400" b="0" dirty="0" smtClean="0"/>
              <a:t>(e.g., tossing a coin)</a:t>
            </a:r>
          </a:p>
          <a:p>
            <a:pPr>
              <a:lnSpc>
                <a:spcPct val="90000"/>
              </a:lnSpc>
            </a:pPr>
            <a:r>
              <a:rPr lang="en-US" altLang="en-US" sz="2400" dirty="0" smtClean="0"/>
              <a:t>Sample space: all possible outcomes, e.g., </a:t>
            </a:r>
          </a:p>
          <a:p>
            <a:pPr lvl="1">
              <a:lnSpc>
                <a:spcPct val="90000"/>
              </a:lnSpc>
            </a:pPr>
            <a:r>
              <a:rPr lang="en-US" altLang="en-US" sz="2000" b="0" dirty="0" smtClean="0"/>
              <a:t>Tossing 2 fair coins, S ={HH, HT, TH, TT}</a:t>
            </a:r>
          </a:p>
          <a:p>
            <a:pPr>
              <a:lnSpc>
                <a:spcPct val="90000"/>
              </a:lnSpc>
            </a:pPr>
            <a:r>
              <a:rPr lang="en-US" altLang="en-US" sz="2400" dirty="0" smtClean="0"/>
              <a:t>Event: E</a:t>
            </a:r>
            <a:r>
              <a:rPr lang="en-US" altLang="en-US" sz="2400" dirty="0" smtClean="0">
                <a:sym typeface="Symbol" pitchFamily="18" charset="2"/>
              </a:rPr>
              <a:t>S, E happens iff outcome is in E, e.g., </a:t>
            </a:r>
          </a:p>
          <a:p>
            <a:pPr lvl="1">
              <a:lnSpc>
                <a:spcPct val="90000"/>
              </a:lnSpc>
            </a:pPr>
            <a:r>
              <a:rPr lang="en-US" altLang="en-US" sz="2000" b="0" dirty="0" smtClean="0">
                <a:sym typeface="Symbol" pitchFamily="18" charset="2"/>
              </a:rPr>
              <a:t>E={HH} (all heads) </a:t>
            </a:r>
          </a:p>
          <a:p>
            <a:pPr lvl="1">
              <a:lnSpc>
                <a:spcPct val="90000"/>
              </a:lnSpc>
            </a:pPr>
            <a:r>
              <a:rPr lang="en-US" altLang="en-US" sz="2000" b="0" dirty="0" smtClean="0">
                <a:sym typeface="Symbol" pitchFamily="18" charset="2"/>
              </a:rPr>
              <a:t>E={HH,TT} (same face)</a:t>
            </a:r>
          </a:p>
          <a:p>
            <a:pPr lvl="1">
              <a:lnSpc>
                <a:spcPct val="90000"/>
              </a:lnSpc>
            </a:pPr>
            <a:r>
              <a:rPr lang="en-US" altLang="en-US" sz="2000" b="0" dirty="0" smtClean="0"/>
              <a:t>Impossible event ({}), certain event (S)	</a:t>
            </a:r>
          </a:p>
          <a:p>
            <a:pPr>
              <a:lnSpc>
                <a:spcPct val="90000"/>
              </a:lnSpc>
            </a:pPr>
            <a:r>
              <a:rPr lang="en-US" altLang="en-US" sz="2400" dirty="0" smtClean="0"/>
              <a:t>Probability of Event: 1</a:t>
            </a:r>
            <a:r>
              <a:rPr lang="en-US" altLang="en-US" sz="2400" dirty="0" smtClean="0">
                <a:sym typeface="Symbol" pitchFamily="18" charset="2"/>
              </a:rPr>
              <a:t></a:t>
            </a:r>
            <a:r>
              <a:rPr lang="en-US" altLang="en-US" sz="2400" dirty="0" smtClean="0"/>
              <a:t>P(E) </a:t>
            </a:r>
            <a:r>
              <a:rPr lang="en-US" altLang="en-US" sz="2400" dirty="0" smtClean="0">
                <a:sym typeface="Symbol" pitchFamily="18" charset="2"/>
              </a:rPr>
              <a:t>0, s.t.</a:t>
            </a:r>
          </a:p>
          <a:p>
            <a:pPr lvl="1">
              <a:lnSpc>
                <a:spcPct val="90000"/>
              </a:lnSpc>
            </a:pPr>
            <a:r>
              <a:rPr lang="en-US" altLang="en-US" sz="2000" b="0" dirty="0" smtClean="0">
                <a:sym typeface="Symbol" pitchFamily="18" charset="2"/>
              </a:rPr>
              <a:t>P(S)=1 (outcome always in S)</a:t>
            </a:r>
          </a:p>
          <a:p>
            <a:pPr lvl="1">
              <a:lnSpc>
                <a:spcPct val="90000"/>
              </a:lnSpc>
            </a:pPr>
            <a:r>
              <a:rPr lang="en-US" altLang="en-US" sz="2000" b="0" dirty="0" smtClean="0">
                <a:sym typeface="Symbol" pitchFamily="18" charset="2"/>
              </a:rPr>
              <a:t>P(AB)=P(A)+P(B) if (AB)=  (e.g., A=same face, B=different face)</a:t>
            </a:r>
          </a:p>
        </p:txBody>
      </p:sp>
    </p:spTree>
    <p:extLst>
      <p:ext uri="{BB962C8B-B14F-4D97-AF65-F5344CB8AC3E}">
        <p14:creationId xmlns:p14="http://schemas.microsoft.com/office/powerpoint/2010/main" val="157240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275" y="1362075"/>
            <a:ext cx="7791450" cy="413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86310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395639"/>
            <a:ext cx="7538218" cy="5624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26284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075" y="985838"/>
            <a:ext cx="8705850" cy="488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68343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938" y="1333500"/>
            <a:ext cx="7858125" cy="419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30007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60648"/>
            <a:ext cx="8769572" cy="65009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41881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988" y="847725"/>
            <a:ext cx="7820025" cy="5162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82160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" y="1004888"/>
            <a:ext cx="8858250" cy="484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36049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836712"/>
            <a:ext cx="8829968" cy="52533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0747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209769"/>
            <a:ext cx="9036496" cy="4591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40886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863" y="814388"/>
            <a:ext cx="8296275" cy="5229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02016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Arial" charset="0"/>
              </a:defRPr>
            </a:lvl1pPr>
            <a:lvl2pPr>
              <a:defRPr sz="2400" b="1">
                <a:solidFill>
                  <a:schemeClr val="tx1"/>
                </a:solidFill>
                <a:latin typeface="Arial" charset="0"/>
              </a:defRPr>
            </a:lvl2pPr>
            <a:lvl3pPr>
              <a:defRPr sz="2000" b="1">
                <a:solidFill>
                  <a:schemeClr val="tx1"/>
                </a:solidFill>
                <a:latin typeface="Arial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</a:defRPr>
            </a:lvl5pPr>
            <a:lvl6pPr>
              <a:defRPr sz="2000">
                <a:solidFill>
                  <a:schemeClr val="tx1"/>
                </a:solidFill>
                <a:latin typeface="Arial" charset="0"/>
              </a:defRPr>
            </a:lvl6pPr>
            <a:lvl7pPr>
              <a:defRPr sz="2000">
                <a:solidFill>
                  <a:schemeClr val="tx1"/>
                </a:solidFill>
                <a:latin typeface="Arial" charset="0"/>
              </a:defRPr>
            </a:lvl7pPr>
            <a:lvl8pPr>
              <a:defRPr sz="2000">
                <a:solidFill>
                  <a:schemeClr val="tx1"/>
                </a:solidFill>
                <a:latin typeface="Arial" charset="0"/>
              </a:defRPr>
            </a:lvl8pPr>
            <a:lvl9pPr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128E621F-0643-4145-AF78-61E4B7050509}" type="slidenum">
              <a:rPr lang="en-US" altLang="en-US" sz="1400" b="0">
                <a:solidFill>
                  <a:prstClr val="black"/>
                </a:solidFill>
                <a:latin typeface="Times New Roman" pitchFamily="18" charset="0"/>
              </a:rPr>
              <a:pPr/>
              <a:t>6</a:t>
            </a:fld>
            <a:endParaRPr lang="en-US" altLang="en-US" sz="1400" b="0">
              <a:solidFill>
                <a:prstClr val="black"/>
              </a:solidFill>
              <a:latin typeface="Times New Roman" pitchFamily="18" charset="0"/>
            </a:endParaRPr>
          </a:p>
        </p:txBody>
      </p:sp>
      <p:sp>
        <p:nvSpPr>
          <p:cNvPr id="717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Basic Concepts </a:t>
            </a:r>
            <a:r>
              <a:rPr lang="en-US" altLang="zh-CN" dirty="0" smtClean="0"/>
              <a:t>of </a:t>
            </a:r>
            <a:r>
              <a:rPr lang="en-US" altLang="en-US" dirty="0" smtClean="0"/>
              <a:t>Probability </a:t>
            </a:r>
          </a:p>
        </p:txBody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600200"/>
            <a:ext cx="8382000" cy="4724400"/>
          </a:xfrm>
        </p:spPr>
        <p:txBody>
          <a:bodyPr>
            <a:noAutofit/>
          </a:bodyPr>
          <a:lstStyle/>
          <a:p>
            <a:r>
              <a:rPr lang="en-US" altLang="en-US" sz="2400" dirty="0" smtClean="0"/>
              <a:t>Conditional Probability: P(B|A)=P(</a:t>
            </a:r>
            <a:r>
              <a:rPr lang="en-US" altLang="en-US" sz="2400" dirty="0" smtClean="0">
                <a:sym typeface="Symbol" pitchFamily="18" charset="2"/>
              </a:rPr>
              <a:t>AB</a:t>
            </a:r>
            <a:r>
              <a:rPr lang="en-US" altLang="en-US" sz="2400" dirty="0" smtClean="0"/>
              <a:t>)/P(A)</a:t>
            </a:r>
          </a:p>
          <a:p>
            <a:pPr lvl="1"/>
            <a:r>
              <a:rPr lang="en-US" altLang="en-US" sz="2000" b="0" dirty="0" smtClean="0"/>
              <a:t>P(</a:t>
            </a:r>
            <a:r>
              <a:rPr lang="en-US" altLang="en-US" sz="2000" b="0" dirty="0" smtClean="0">
                <a:sym typeface="Symbol" pitchFamily="18" charset="2"/>
              </a:rPr>
              <a:t>AB</a:t>
            </a:r>
            <a:r>
              <a:rPr lang="en-US" altLang="en-US" sz="2000" b="0" dirty="0" smtClean="0"/>
              <a:t>) = P(A)P(B|A) =P(B)P(A|B)</a:t>
            </a:r>
          </a:p>
          <a:p>
            <a:pPr lvl="1"/>
            <a:r>
              <a:rPr lang="en-US" altLang="en-US" sz="2000" b="0" dirty="0" smtClean="0"/>
              <a:t>So, P(A|B)=P(B|A)P(A)/P(B) (</a:t>
            </a:r>
            <a:r>
              <a:rPr lang="en-US" altLang="en-US" sz="2000" b="1" dirty="0" smtClean="0"/>
              <a:t>Bayes’ Rule</a:t>
            </a:r>
            <a:r>
              <a:rPr lang="en-US" altLang="en-US" sz="2000" b="0" dirty="0" smtClean="0"/>
              <a:t>)</a:t>
            </a:r>
          </a:p>
          <a:p>
            <a:pPr lvl="1"/>
            <a:r>
              <a:rPr lang="en-US" altLang="en-US" sz="2000" b="0" dirty="0" smtClean="0"/>
              <a:t>For </a:t>
            </a:r>
            <a:r>
              <a:rPr lang="en-US" altLang="en-US" sz="2000" dirty="0" smtClean="0"/>
              <a:t>independent events</a:t>
            </a:r>
            <a:r>
              <a:rPr lang="en-US" altLang="en-US" sz="2000" b="0" dirty="0" smtClean="0"/>
              <a:t>, P(</a:t>
            </a:r>
            <a:r>
              <a:rPr lang="en-US" altLang="en-US" sz="2000" b="0" dirty="0" smtClean="0">
                <a:sym typeface="Symbol" pitchFamily="18" charset="2"/>
              </a:rPr>
              <a:t>AB</a:t>
            </a:r>
            <a:r>
              <a:rPr lang="en-US" altLang="en-US" sz="2000" b="0" dirty="0" smtClean="0"/>
              <a:t>) = P(A)P(B), so P(A|B)=P(A)</a:t>
            </a:r>
          </a:p>
          <a:p>
            <a:endParaRPr lang="en-US" altLang="en-US" sz="2400" dirty="0" smtClean="0"/>
          </a:p>
          <a:p>
            <a:r>
              <a:rPr lang="en-US" altLang="en-US" sz="2400" dirty="0" smtClean="0"/>
              <a:t>Total probability: If A</a:t>
            </a:r>
            <a:r>
              <a:rPr lang="en-US" altLang="en-US" sz="2400" baseline="-25000" dirty="0" smtClean="0"/>
              <a:t>1</a:t>
            </a:r>
            <a:r>
              <a:rPr lang="en-US" altLang="en-US" sz="2400" dirty="0" smtClean="0"/>
              <a:t>, …,A</a:t>
            </a:r>
            <a:r>
              <a:rPr lang="en-US" altLang="en-US" sz="2400" baseline="-25000" dirty="0" smtClean="0"/>
              <a:t>n</a:t>
            </a:r>
            <a:r>
              <a:rPr lang="en-US" altLang="en-US" sz="2400" dirty="0" smtClean="0"/>
              <a:t> form a partition of S, then</a:t>
            </a:r>
          </a:p>
          <a:p>
            <a:pPr lvl="1"/>
            <a:r>
              <a:rPr lang="en-US" altLang="en-US" sz="2000" b="0" dirty="0" smtClean="0"/>
              <a:t>P(B) = P(B</a:t>
            </a:r>
            <a:r>
              <a:rPr lang="en-US" altLang="en-US" sz="2000" b="0" dirty="0" smtClean="0">
                <a:sym typeface="Symbol" pitchFamily="18" charset="2"/>
              </a:rPr>
              <a:t>S) = </a:t>
            </a:r>
            <a:r>
              <a:rPr lang="en-US" altLang="en-US" sz="2000" b="0" dirty="0" smtClean="0"/>
              <a:t>P(B</a:t>
            </a:r>
            <a:r>
              <a:rPr lang="en-US" altLang="en-US" sz="2000" b="0" dirty="0" smtClean="0">
                <a:sym typeface="Symbol" pitchFamily="18" charset="2"/>
              </a:rPr>
              <a:t>A</a:t>
            </a:r>
            <a:r>
              <a:rPr lang="en-US" altLang="en-US" sz="2000" b="0" baseline="-25000" dirty="0" smtClean="0">
                <a:sym typeface="Symbol" pitchFamily="18" charset="2"/>
              </a:rPr>
              <a:t>1</a:t>
            </a:r>
            <a:r>
              <a:rPr lang="en-US" altLang="en-US" sz="2000" b="0" dirty="0" smtClean="0">
                <a:sym typeface="Symbol" pitchFamily="18" charset="2"/>
              </a:rPr>
              <a:t>) + … + P(B A</a:t>
            </a:r>
            <a:r>
              <a:rPr lang="en-US" altLang="en-US" sz="2000" b="0" baseline="-25000" dirty="0" smtClean="0">
                <a:sym typeface="Symbol" pitchFamily="18" charset="2"/>
              </a:rPr>
              <a:t>n</a:t>
            </a:r>
            <a:r>
              <a:rPr lang="en-US" altLang="en-US" sz="2000" b="0" dirty="0" smtClean="0"/>
              <a:t>) (why?)</a:t>
            </a:r>
          </a:p>
          <a:p>
            <a:pPr lvl="1"/>
            <a:r>
              <a:rPr lang="en-US" altLang="en-US" sz="2000" b="0" dirty="0" smtClean="0"/>
              <a:t>So, P(</a:t>
            </a:r>
            <a:r>
              <a:rPr lang="en-US" altLang="en-US" sz="2000" b="0" dirty="0" err="1" smtClean="0"/>
              <a:t>A</a:t>
            </a:r>
            <a:r>
              <a:rPr lang="en-US" altLang="en-US" sz="2000" b="0" baseline="-25000" dirty="0" err="1" smtClean="0"/>
              <a:t>i</a:t>
            </a:r>
            <a:r>
              <a:rPr lang="en-US" altLang="en-US" sz="2000" b="0" dirty="0" err="1" smtClean="0"/>
              <a:t>|B</a:t>
            </a:r>
            <a:r>
              <a:rPr lang="en-US" altLang="en-US" sz="2000" b="0" dirty="0" smtClean="0"/>
              <a:t>) = P(</a:t>
            </a:r>
            <a:r>
              <a:rPr lang="en-US" altLang="en-US" sz="2000" b="0" dirty="0" err="1" smtClean="0"/>
              <a:t>B|A</a:t>
            </a:r>
            <a:r>
              <a:rPr lang="en-US" altLang="en-US" sz="2000" b="0" baseline="-25000" dirty="0" err="1" smtClean="0"/>
              <a:t>i</a:t>
            </a:r>
            <a:r>
              <a:rPr lang="en-US" altLang="en-US" sz="2000" b="0" dirty="0" smtClean="0"/>
              <a:t>)P(A</a:t>
            </a:r>
            <a:r>
              <a:rPr lang="en-US" altLang="en-US" sz="2000" b="0" baseline="-25000" dirty="0" smtClean="0"/>
              <a:t>i</a:t>
            </a:r>
            <a:r>
              <a:rPr lang="en-US" altLang="en-US" sz="2000" b="0" dirty="0" smtClean="0"/>
              <a:t>)/P(B)</a:t>
            </a:r>
          </a:p>
          <a:p>
            <a:pPr lvl="1">
              <a:buFontTx/>
              <a:buNone/>
            </a:pPr>
            <a:r>
              <a:rPr lang="en-US" altLang="en-US" sz="2000" b="0" dirty="0" smtClean="0"/>
              <a:t>                         = P(</a:t>
            </a:r>
            <a:r>
              <a:rPr lang="en-US" altLang="en-US" sz="2000" b="0" dirty="0" err="1" smtClean="0"/>
              <a:t>B|A</a:t>
            </a:r>
            <a:r>
              <a:rPr lang="en-US" altLang="en-US" sz="2000" b="0" baseline="-25000" dirty="0" err="1" smtClean="0"/>
              <a:t>i</a:t>
            </a:r>
            <a:r>
              <a:rPr lang="en-US" altLang="en-US" sz="2000" b="0" dirty="0" smtClean="0"/>
              <a:t>)P(A</a:t>
            </a:r>
            <a:r>
              <a:rPr lang="en-US" altLang="en-US" sz="2000" b="0" baseline="-25000" dirty="0" smtClean="0"/>
              <a:t>i</a:t>
            </a:r>
            <a:r>
              <a:rPr lang="en-US" altLang="en-US" sz="2000" b="0" dirty="0" smtClean="0"/>
              <a:t>)/[P(B|A</a:t>
            </a:r>
            <a:r>
              <a:rPr lang="en-US" altLang="en-US" sz="2000" b="0" baseline="-25000" dirty="0" smtClean="0"/>
              <a:t>1</a:t>
            </a:r>
            <a:r>
              <a:rPr lang="en-US" altLang="en-US" sz="2000" b="0" dirty="0" smtClean="0"/>
              <a:t>)P(A</a:t>
            </a:r>
            <a:r>
              <a:rPr lang="en-US" altLang="en-US" sz="2000" b="0" baseline="-25000" dirty="0" smtClean="0"/>
              <a:t>1</a:t>
            </a:r>
            <a:r>
              <a:rPr lang="en-US" altLang="en-US" sz="2000" b="0" dirty="0" smtClean="0"/>
              <a:t>)+…+P(</a:t>
            </a:r>
            <a:r>
              <a:rPr lang="en-US" altLang="en-US" sz="2000" b="0" dirty="0" err="1" smtClean="0"/>
              <a:t>B|A</a:t>
            </a:r>
            <a:r>
              <a:rPr lang="en-US" altLang="en-US" sz="2000" b="0" baseline="-25000" dirty="0" err="1" smtClean="0"/>
              <a:t>n</a:t>
            </a:r>
            <a:r>
              <a:rPr lang="en-US" altLang="en-US" sz="2000" b="0" dirty="0" smtClean="0"/>
              <a:t>)P(A</a:t>
            </a:r>
            <a:r>
              <a:rPr lang="en-US" altLang="en-US" sz="2000" b="0" baseline="-25000" dirty="0" smtClean="0"/>
              <a:t>n</a:t>
            </a:r>
            <a:r>
              <a:rPr lang="en-US" altLang="en-US" sz="2000" b="0" dirty="0" smtClean="0"/>
              <a:t>)] </a:t>
            </a:r>
          </a:p>
          <a:p>
            <a:pPr lvl="1"/>
            <a:r>
              <a:rPr lang="en-US" altLang="en-US" sz="2000" b="0" dirty="0" smtClean="0"/>
              <a:t>This allows us to compute P(</a:t>
            </a:r>
            <a:r>
              <a:rPr lang="en-US" altLang="en-US" sz="2000" b="0" dirty="0" err="1" smtClean="0"/>
              <a:t>A</a:t>
            </a:r>
            <a:r>
              <a:rPr lang="en-US" altLang="en-US" sz="2000" b="0" baseline="-25000" dirty="0" err="1" smtClean="0"/>
              <a:t>i</a:t>
            </a:r>
            <a:r>
              <a:rPr lang="en-US" altLang="en-US" sz="2000" b="0" dirty="0" err="1" smtClean="0"/>
              <a:t>|B</a:t>
            </a:r>
            <a:r>
              <a:rPr lang="en-US" altLang="en-US" sz="2000" b="0" dirty="0" smtClean="0"/>
              <a:t>) based on P(</a:t>
            </a:r>
            <a:r>
              <a:rPr lang="en-US" altLang="en-US" sz="2000" b="0" dirty="0" err="1" smtClean="0"/>
              <a:t>B|A</a:t>
            </a:r>
            <a:r>
              <a:rPr lang="en-US" altLang="en-US" sz="2000" b="0" baseline="-25000" dirty="0" err="1" smtClean="0"/>
              <a:t>i</a:t>
            </a:r>
            <a:r>
              <a:rPr lang="en-US" altLang="en-US" sz="2000" b="0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157357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375" y="385763"/>
            <a:ext cx="8477250" cy="608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37776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" y="1295400"/>
            <a:ext cx="8610600" cy="426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80916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88" y="781050"/>
            <a:ext cx="9039225" cy="529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52343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688" y="819150"/>
            <a:ext cx="8048625" cy="521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25612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875" y="804863"/>
            <a:ext cx="8096250" cy="524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01027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50" y="1042988"/>
            <a:ext cx="8191500" cy="4772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55229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163" y="757238"/>
            <a:ext cx="8067675" cy="534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65262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074" y="404664"/>
            <a:ext cx="8105775" cy="3705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70593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Homework 2: NBC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67961" y="1219200"/>
            <a:ext cx="8229600" cy="4525963"/>
          </a:xfrm>
        </p:spPr>
        <p:txBody>
          <a:bodyPr/>
          <a:lstStyle/>
          <a:p>
            <a:r>
              <a:rPr lang="zh-CN" altLang="en-US" sz="2400" dirty="0" smtClean="0"/>
              <a:t>实现朴素贝叶斯分类器，测试其在</a:t>
            </a:r>
            <a:r>
              <a:rPr lang="en-US" altLang="zh-CN" sz="2400" dirty="0"/>
              <a:t>20 </a:t>
            </a:r>
            <a:r>
              <a:rPr lang="en-US" altLang="zh-CN" sz="2400" dirty="0" smtClean="0"/>
              <a:t>Newsgroups</a:t>
            </a:r>
            <a:r>
              <a:rPr lang="zh-CN" altLang="en-US" sz="2400" dirty="0" smtClean="0"/>
              <a:t>数据集上的效果。</a:t>
            </a:r>
            <a:endParaRPr lang="en-US" altLang="zh-CN" sz="2400" dirty="0" smtClean="0"/>
          </a:p>
          <a:p>
            <a:r>
              <a:rPr lang="en-US" altLang="zh-CN" sz="2400" dirty="0" smtClean="0"/>
              <a:t>The </a:t>
            </a:r>
            <a:r>
              <a:rPr lang="en-US" altLang="zh-CN" sz="2400" b="1" dirty="0"/>
              <a:t>20 Newsgroups </a:t>
            </a:r>
            <a:r>
              <a:rPr lang="en-US" altLang="zh-CN" sz="2400" b="1" dirty="0" smtClean="0"/>
              <a:t>dataset </a:t>
            </a:r>
            <a:r>
              <a:rPr lang="en-US" altLang="zh-CN" sz="2400" dirty="0"/>
              <a:t>is a collection of approximately 20,000 newsgroup documents, partitioned (nearly) evenly across 20 different newsgroups. </a:t>
            </a:r>
            <a:endParaRPr lang="en-US" altLang="zh-CN" sz="2400" dirty="0" smtClean="0"/>
          </a:p>
          <a:p>
            <a:r>
              <a:rPr lang="en-US" altLang="zh-CN" sz="2400" b="1" dirty="0">
                <a:hlinkClick r:id="rId2"/>
              </a:rPr>
              <a:t>20news-18828.tar.gz</a:t>
            </a:r>
            <a:r>
              <a:rPr lang="en-US" altLang="zh-CN" sz="2400" dirty="0"/>
              <a:t> - 20 Newsgroups; duplicates removed, only "From" and "Subject" headers (18828 documents)</a:t>
            </a:r>
          </a:p>
          <a:p>
            <a:endParaRPr lang="zh-CN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023" y="3890058"/>
            <a:ext cx="7683161" cy="272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>
          <a:xfrm>
            <a:off x="4191000" y="6374884"/>
            <a:ext cx="41955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hlinkClick r:id="rId4"/>
              </a:rPr>
              <a:t>http://qwone.com/~jason/20Newsgroups/</a:t>
            </a:r>
            <a:endParaRPr lang="en-US" altLang="zh-CN" dirty="0"/>
          </a:p>
        </p:txBody>
      </p:sp>
      <p:sp>
        <p:nvSpPr>
          <p:cNvPr id="6" name="矩形 5"/>
          <p:cNvSpPr/>
          <p:nvPr/>
        </p:nvSpPr>
        <p:spPr>
          <a:xfrm>
            <a:off x="152400" y="152400"/>
            <a:ext cx="21336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400" b="1" dirty="0" smtClean="0">
                <a:solidFill>
                  <a:srgbClr val="FF0000"/>
                </a:solidFill>
              </a:rPr>
              <a:t>Deadline: 2018.10.17,      23:00</a:t>
            </a:r>
            <a:endParaRPr lang="zh-CN" alt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2105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Today’s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 to Information </a:t>
            </a:r>
            <a:r>
              <a:rPr lang="en-US" dirty="0" smtClean="0"/>
              <a:t>Retrieval</a:t>
            </a:r>
          </a:p>
          <a:p>
            <a:pPr lvl="1"/>
            <a:r>
              <a:rPr lang="en-US" dirty="0" smtClean="0"/>
              <a:t>Chapter </a:t>
            </a:r>
            <a:r>
              <a:rPr lang="en-US" dirty="0"/>
              <a:t>13: Text classification and Naive </a:t>
            </a:r>
            <a:r>
              <a:rPr lang="en-US" dirty="0" smtClean="0"/>
              <a:t>Bayes</a:t>
            </a:r>
          </a:p>
          <a:p>
            <a:pPr lvl="2"/>
            <a:r>
              <a:rPr lang="en-US" dirty="0" smtClean="0"/>
              <a:t>13.2 – </a:t>
            </a:r>
            <a:r>
              <a:rPr lang="en-US" dirty="0"/>
              <a:t>Naive Bayes text classification</a:t>
            </a:r>
            <a:endParaRPr lang="en-US" dirty="0" smtClean="0"/>
          </a:p>
          <a:p>
            <a:pPr lvl="2"/>
            <a:r>
              <a:rPr lang="en-US" dirty="0" smtClean="0"/>
              <a:t>13.4 – </a:t>
            </a:r>
            <a:r>
              <a:rPr lang="en-US" dirty="0"/>
              <a:t>Properties of Naive </a:t>
            </a:r>
            <a:r>
              <a:rPr lang="en-US" dirty="0" smtClean="0"/>
              <a:t>Bayes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5459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Arial" charset="0"/>
              </a:defRPr>
            </a:lvl1pPr>
            <a:lvl2pPr>
              <a:defRPr sz="2400" b="1">
                <a:solidFill>
                  <a:schemeClr val="tx1"/>
                </a:solidFill>
                <a:latin typeface="Arial" charset="0"/>
              </a:defRPr>
            </a:lvl2pPr>
            <a:lvl3pPr>
              <a:defRPr sz="2000" b="1">
                <a:solidFill>
                  <a:schemeClr val="tx1"/>
                </a:solidFill>
                <a:latin typeface="Arial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</a:defRPr>
            </a:lvl5pPr>
            <a:lvl6pPr>
              <a:defRPr sz="2000">
                <a:solidFill>
                  <a:schemeClr val="tx1"/>
                </a:solidFill>
                <a:latin typeface="Arial" charset="0"/>
              </a:defRPr>
            </a:lvl6pPr>
            <a:lvl7pPr>
              <a:defRPr sz="2000">
                <a:solidFill>
                  <a:schemeClr val="tx1"/>
                </a:solidFill>
                <a:latin typeface="Arial" charset="0"/>
              </a:defRPr>
            </a:lvl7pPr>
            <a:lvl8pPr>
              <a:defRPr sz="2000">
                <a:solidFill>
                  <a:schemeClr val="tx1"/>
                </a:solidFill>
                <a:latin typeface="Arial" charset="0"/>
              </a:defRPr>
            </a:lvl8pPr>
            <a:lvl9pPr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3513EB49-EA2F-42DF-A2E2-5EF4E177B6A3}" type="slidenum">
              <a:rPr lang="en-US" altLang="en-US" sz="1400" b="0">
                <a:solidFill>
                  <a:prstClr val="black"/>
                </a:solidFill>
                <a:latin typeface="Times New Roman" pitchFamily="18" charset="0"/>
              </a:rPr>
              <a:pPr/>
              <a:t>7</a:t>
            </a:fld>
            <a:endParaRPr lang="en-US" altLang="en-US" sz="1400" b="0">
              <a:solidFill>
                <a:prstClr val="black"/>
              </a:solidFill>
              <a:latin typeface="Times New Roman" pitchFamily="18" charset="0"/>
            </a:endParaRPr>
          </a:p>
        </p:txBody>
      </p:sp>
      <p:sp>
        <p:nvSpPr>
          <p:cNvPr id="9219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76200"/>
            <a:ext cx="9144000" cy="1066800"/>
          </a:xfrm>
        </p:spPr>
        <p:txBody>
          <a:bodyPr/>
          <a:lstStyle/>
          <a:p>
            <a:r>
              <a:rPr lang="en-US" altLang="en-US" smtClean="0"/>
              <a:t>Random Variable</a:t>
            </a:r>
          </a:p>
        </p:txBody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9552" y="1556792"/>
            <a:ext cx="8458200" cy="4495800"/>
          </a:xfrm>
        </p:spPr>
        <p:txBody>
          <a:bodyPr>
            <a:noAutofit/>
          </a:bodyPr>
          <a:lstStyle/>
          <a:p>
            <a:r>
              <a:rPr lang="en-US" altLang="en-US" sz="2400" dirty="0" smtClean="0"/>
              <a:t>X: S </a:t>
            </a:r>
            <a:r>
              <a:rPr lang="en-US" altLang="en-US" sz="2400" dirty="0" smtClean="0">
                <a:sym typeface="Symbol" pitchFamily="18" charset="2"/>
              </a:rPr>
              <a:t></a:t>
            </a:r>
            <a:r>
              <a:rPr lang="en-US" altLang="en-US" sz="2400" dirty="0" smtClean="0"/>
              <a:t> </a:t>
            </a:r>
            <a:r>
              <a:rPr lang="en-US" altLang="en-US" sz="2400" dirty="0" smtClean="0">
                <a:sym typeface="Symbol" pitchFamily="18" charset="2"/>
              </a:rPr>
              <a:t> (“measure” of outcome)</a:t>
            </a:r>
          </a:p>
          <a:p>
            <a:pPr lvl="1"/>
            <a:r>
              <a:rPr lang="en-US" altLang="en-US" sz="2000" dirty="0" smtClean="0">
                <a:sym typeface="Symbol" pitchFamily="18" charset="2"/>
              </a:rPr>
              <a:t>E.g., number of heads, …</a:t>
            </a:r>
          </a:p>
          <a:p>
            <a:r>
              <a:rPr lang="en-US" altLang="en-US" sz="2400" dirty="0" smtClean="0">
                <a:sym typeface="Symbol" pitchFamily="18" charset="2"/>
              </a:rPr>
              <a:t>Events can be defined according to X</a:t>
            </a:r>
          </a:p>
          <a:p>
            <a:pPr lvl="1"/>
            <a:r>
              <a:rPr lang="en-US" altLang="en-US" sz="2000" dirty="0" smtClean="0">
                <a:sym typeface="Symbol" pitchFamily="18" charset="2"/>
              </a:rPr>
              <a:t>E(X=a) = {</a:t>
            </a:r>
            <a:r>
              <a:rPr lang="en-US" altLang="en-US" sz="2000" dirty="0" err="1" smtClean="0">
                <a:sym typeface="Symbol" pitchFamily="18" charset="2"/>
              </a:rPr>
              <a:t>s</a:t>
            </a:r>
            <a:r>
              <a:rPr lang="en-US" altLang="en-US" sz="2000" baseline="-25000" dirty="0" err="1" smtClean="0">
                <a:sym typeface="Symbol" pitchFamily="18" charset="2"/>
              </a:rPr>
              <a:t>i</a:t>
            </a:r>
            <a:r>
              <a:rPr lang="en-US" altLang="en-US" sz="2000" dirty="0" err="1" smtClean="0">
                <a:sym typeface="Symbol" pitchFamily="18" charset="2"/>
              </a:rPr>
              <a:t>|X</a:t>
            </a:r>
            <a:r>
              <a:rPr lang="en-US" altLang="en-US" sz="2000" dirty="0" smtClean="0">
                <a:sym typeface="Symbol" pitchFamily="18" charset="2"/>
              </a:rPr>
              <a:t>(</a:t>
            </a:r>
            <a:r>
              <a:rPr lang="en-US" altLang="en-US" sz="2000" dirty="0" err="1" smtClean="0">
                <a:sym typeface="Symbol" pitchFamily="18" charset="2"/>
              </a:rPr>
              <a:t>s</a:t>
            </a:r>
            <a:r>
              <a:rPr lang="en-US" altLang="en-US" sz="2000" baseline="-25000" dirty="0" err="1" smtClean="0">
                <a:sym typeface="Symbol" pitchFamily="18" charset="2"/>
              </a:rPr>
              <a:t>i</a:t>
            </a:r>
            <a:r>
              <a:rPr lang="en-US" altLang="en-US" sz="2000" dirty="0" smtClean="0">
                <a:sym typeface="Symbol" pitchFamily="18" charset="2"/>
              </a:rPr>
              <a:t>) = a}</a:t>
            </a:r>
          </a:p>
          <a:p>
            <a:pPr lvl="1"/>
            <a:r>
              <a:rPr lang="en-US" altLang="en-US" sz="2000" dirty="0" smtClean="0">
                <a:sym typeface="Symbol" pitchFamily="18" charset="2"/>
              </a:rPr>
              <a:t>E(</a:t>
            </a:r>
            <a:r>
              <a:rPr lang="en-US" altLang="en-US" sz="2000" dirty="0" err="1" smtClean="0">
                <a:sym typeface="Symbol" pitchFamily="18" charset="2"/>
              </a:rPr>
              <a:t>Xa</a:t>
            </a:r>
            <a:r>
              <a:rPr lang="en-US" altLang="en-US" sz="2000" dirty="0" smtClean="0">
                <a:sym typeface="Symbol" pitchFamily="18" charset="2"/>
              </a:rPr>
              <a:t>) = {</a:t>
            </a:r>
            <a:r>
              <a:rPr lang="en-US" altLang="en-US" sz="2000" dirty="0" err="1" smtClean="0">
                <a:sym typeface="Symbol" pitchFamily="18" charset="2"/>
              </a:rPr>
              <a:t>s</a:t>
            </a:r>
            <a:r>
              <a:rPr lang="en-US" altLang="en-US" sz="2000" baseline="-25000" dirty="0" err="1" smtClean="0">
                <a:sym typeface="Symbol" pitchFamily="18" charset="2"/>
              </a:rPr>
              <a:t>i</a:t>
            </a:r>
            <a:r>
              <a:rPr lang="en-US" altLang="en-US" sz="2000" dirty="0" err="1" smtClean="0">
                <a:sym typeface="Symbol" pitchFamily="18" charset="2"/>
              </a:rPr>
              <a:t>|X</a:t>
            </a:r>
            <a:r>
              <a:rPr lang="en-US" altLang="en-US" sz="2000" dirty="0" smtClean="0">
                <a:sym typeface="Symbol" pitchFamily="18" charset="2"/>
              </a:rPr>
              <a:t>(</a:t>
            </a:r>
            <a:r>
              <a:rPr lang="en-US" altLang="en-US" sz="2000" dirty="0" err="1" smtClean="0">
                <a:sym typeface="Symbol" pitchFamily="18" charset="2"/>
              </a:rPr>
              <a:t>s</a:t>
            </a:r>
            <a:r>
              <a:rPr lang="en-US" altLang="en-US" sz="2000" baseline="-25000" dirty="0" err="1" smtClean="0">
                <a:sym typeface="Symbol" pitchFamily="18" charset="2"/>
              </a:rPr>
              <a:t>i</a:t>
            </a:r>
            <a:r>
              <a:rPr lang="en-US" altLang="en-US" sz="2000" dirty="0" smtClean="0">
                <a:sym typeface="Symbol" pitchFamily="18" charset="2"/>
              </a:rPr>
              <a:t>)  a}</a:t>
            </a:r>
          </a:p>
          <a:p>
            <a:r>
              <a:rPr lang="en-US" altLang="en-US" sz="2400" dirty="0" smtClean="0">
                <a:sym typeface="Symbol" pitchFamily="18" charset="2"/>
              </a:rPr>
              <a:t>So, probabilities can be defined on X</a:t>
            </a:r>
          </a:p>
          <a:p>
            <a:pPr lvl="1"/>
            <a:r>
              <a:rPr lang="en-US" altLang="en-US" sz="2000" dirty="0" smtClean="0">
                <a:sym typeface="Symbol" pitchFamily="18" charset="2"/>
              </a:rPr>
              <a:t>P(X=a) = P(E(X=a))</a:t>
            </a:r>
          </a:p>
          <a:p>
            <a:pPr lvl="1"/>
            <a:r>
              <a:rPr lang="en-US" altLang="en-US" sz="2000" dirty="0" smtClean="0">
                <a:sym typeface="Symbol" pitchFamily="18" charset="2"/>
              </a:rPr>
              <a:t>P(</a:t>
            </a:r>
            <a:r>
              <a:rPr lang="en-US" altLang="en-US" sz="2000" dirty="0" err="1" smtClean="0">
                <a:sym typeface="Symbol" pitchFamily="18" charset="2"/>
              </a:rPr>
              <a:t>X</a:t>
            </a:r>
            <a:r>
              <a:rPr lang="en-US" altLang="zh-CN" sz="2000" dirty="0" err="1" smtClean="0">
                <a:sym typeface="Symbol" pitchFamily="18" charset="2"/>
              </a:rPr>
              <a:t>a</a:t>
            </a:r>
            <a:r>
              <a:rPr lang="en-US" altLang="en-US" sz="2000" dirty="0" smtClean="0">
                <a:sym typeface="Symbol" pitchFamily="18" charset="2"/>
              </a:rPr>
              <a:t>) = P(E(</a:t>
            </a:r>
            <a:r>
              <a:rPr lang="en-US" altLang="en-US" sz="2000" dirty="0" err="1" smtClean="0">
                <a:sym typeface="Symbol" pitchFamily="18" charset="2"/>
              </a:rPr>
              <a:t>Xa</a:t>
            </a:r>
            <a:r>
              <a:rPr lang="en-US" altLang="en-US" sz="2000" dirty="0" smtClean="0">
                <a:sym typeface="Symbol" pitchFamily="18" charset="2"/>
              </a:rPr>
              <a:t>))</a:t>
            </a:r>
            <a:endParaRPr lang="en-US" altLang="en-US" sz="2000" b="0" dirty="0" smtClean="0">
              <a:sym typeface="Symbol" pitchFamily="18" charset="2"/>
            </a:endParaRPr>
          </a:p>
          <a:p>
            <a:r>
              <a:rPr lang="en-US" altLang="en-US" sz="2400" b="0" dirty="0" smtClean="0">
                <a:sym typeface="Symbol" pitchFamily="18" charset="2"/>
              </a:rPr>
              <a:t>Discrete vs. continuous random variable</a:t>
            </a:r>
          </a:p>
        </p:txBody>
      </p:sp>
    </p:spTree>
    <p:extLst>
      <p:ext uri="{BB962C8B-B14F-4D97-AF65-F5344CB8AC3E}">
        <p14:creationId xmlns:p14="http://schemas.microsoft.com/office/powerpoint/2010/main" val="3225306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Enjoy Suffering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1520" y="1628800"/>
            <a:ext cx="6275040" cy="471338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zh-CN" altLang="en-US" sz="2800" dirty="0" smtClean="0"/>
              <a:t>享受痛苦？</a:t>
            </a:r>
            <a:endParaRPr lang="en-US" altLang="zh-CN" sz="2800" dirty="0" smtClean="0"/>
          </a:p>
        </p:txBody>
      </p:sp>
      <p:pic>
        <p:nvPicPr>
          <p:cNvPr id="4" name="Picture 2" descr="https://gss2.bdstatic.com/9fo3dSag_xI4khGkpoWK1HF6hhy/baike/c0%3Dbaike80%2C5%2C5%2C80%2C26/sign=519131414b36acaf4ded9eae1db0e675/0824ab18972bd407af84a1857b899e510fb3090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5092" y="2036332"/>
            <a:ext cx="2374518" cy="3168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251520" y="2348880"/>
            <a:ext cx="6120680" cy="42165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en-US" sz="2400" dirty="0"/>
              <a:t>今年年初的澳网决赛，是史上历时最长的网球比赛。在这场比赛里，纳达尔历经近六个小时的比赛之后输了。他在比赛以后讲的话非常令人感动。</a:t>
            </a:r>
            <a:r>
              <a:rPr lang="zh-CN" altLang="en-US" sz="2400" b="1" dirty="0"/>
              <a:t>他说：你能在赛场上不断挑战自己身体的极限，这可以说是一个折磨，但是这个折磨是愉快的，这种感觉超越了网球比赛</a:t>
            </a:r>
            <a:r>
              <a:rPr lang="zh-CN" altLang="en-US" sz="2400" dirty="0"/>
              <a:t>。我觉得他说得非常好。做任何事情都应该达到这个境界，只要尽你所能，不管是赢还是输，都会感到非常高兴。</a:t>
            </a:r>
            <a:endParaRPr lang="en-US" altLang="zh-CN" sz="2400" dirty="0"/>
          </a:p>
          <a:p>
            <a:pPr algn="r"/>
            <a:r>
              <a:rPr lang="en-US" altLang="zh-CN" sz="2000" dirty="0"/>
              <a:t>《</a:t>
            </a:r>
            <a:r>
              <a:rPr lang="zh-CN" altLang="en-US" sz="2000" dirty="0"/>
              <a:t>姚期智：科学家与科学之路</a:t>
            </a:r>
            <a:r>
              <a:rPr lang="en-US" altLang="zh-CN" sz="2000" dirty="0"/>
              <a:t>》</a:t>
            </a:r>
            <a:endParaRPr lang="en-US" altLang="zh-CN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800" dirty="0"/>
              <a:t>享受折磨</a:t>
            </a:r>
          </a:p>
        </p:txBody>
      </p:sp>
    </p:spTree>
    <p:extLst>
      <p:ext uri="{BB962C8B-B14F-4D97-AF65-F5344CB8AC3E}">
        <p14:creationId xmlns:p14="http://schemas.microsoft.com/office/powerpoint/2010/main" val="2304275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7544" y="164637"/>
            <a:ext cx="8229600" cy="1143000"/>
          </a:xfrm>
        </p:spPr>
        <p:txBody>
          <a:bodyPr/>
          <a:lstStyle/>
          <a:p>
            <a:pPr algn="ctr"/>
            <a:r>
              <a:rPr lang="zh-CN" altLang="en-US" dirty="0" smtClean="0"/>
              <a:t>热情与能力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5536" y="1605388"/>
            <a:ext cx="5760640" cy="4524737"/>
          </a:xfrm>
        </p:spPr>
        <p:txBody>
          <a:bodyPr>
            <a:noAutofit/>
          </a:bodyPr>
          <a:lstStyle/>
          <a:p>
            <a:r>
              <a:rPr lang="zh-CN" altLang="en-US" sz="2400" b="1" dirty="0" smtClean="0">
                <a:effectLst/>
              </a:rPr>
              <a:t>从那一刻起，我好像真的知道我到底有多热爱计算机，又有多热爱编程了</a:t>
            </a:r>
            <a:r>
              <a:rPr lang="zh-CN" altLang="en-US" sz="2400" dirty="0" smtClean="0">
                <a:effectLst/>
              </a:rPr>
              <a:t>。</a:t>
            </a:r>
            <a:endParaRPr lang="en-US" altLang="zh-CN" sz="2400" dirty="0" smtClean="0">
              <a:effectLst/>
            </a:endParaRPr>
          </a:p>
          <a:p>
            <a:r>
              <a:rPr lang="zh-CN" altLang="en-US" sz="2400" dirty="0" smtClean="0">
                <a:effectLst/>
              </a:rPr>
              <a:t>从敲击键盘的那一刻开始，一种归属感油然而生。</a:t>
            </a:r>
            <a:r>
              <a:rPr lang="zh-CN" altLang="en-US" sz="2400" b="1" dirty="0" smtClean="0">
                <a:effectLst/>
              </a:rPr>
              <a:t>丹尼尔</a:t>
            </a:r>
            <a:r>
              <a:rPr lang="en-US" altLang="zh-CN" sz="2400" b="1" dirty="0" smtClean="0">
                <a:effectLst/>
              </a:rPr>
              <a:t>·</a:t>
            </a:r>
            <a:r>
              <a:rPr lang="zh-CN" altLang="en-US" sz="2400" b="1" dirty="0" smtClean="0">
                <a:effectLst/>
              </a:rPr>
              <a:t>科伊尔在</a:t>
            </a:r>
            <a:r>
              <a:rPr lang="en-US" altLang="zh-CN" sz="2400" b="1" dirty="0" smtClean="0">
                <a:effectLst/>
              </a:rPr>
              <a:t>《</a:t>
            </a:r>
            <a:r>
              <a:rPr lang="zh-CN" altLang="en-US" sz="2400" b="1" dirty="0" smtClean="0">
                <a:effectLst/>
              </a:rPr>
              <a:t>一万小时天才理论</a:t>
            </a:r>
            <a:r>
              <a:rPr lang="en-US" altLang="zh-CN" sz="2400" b="1" dirty="0" smtClean="0">
                <a:effectLst/>
              </a:rPr>
              <a:t>》</a:t>
            </a:r>
            <a:r>
              <a:rPr lang="zh-CN" altLang="en-US" sz="2400" b="1" dirty="0" smtClean="0">
                <a:effectLst/>
              </a:rPr>
              <a:t>里说</a:t>
            </a:r>
            <a:r>
              <a:rPr lang="zh-CN" altLang="en-US" sz="2400" dirty="0" smtClean="0">
                <a:effectLst/>
              </a:rPr>
              <a:t>：</a:t>
            </a:r>
            <a:r>
              <a:rPr lang="zh-CN" altLang="en-US" sz="2400" b="1" dirty="0" smtClean="0">
                <a:effectLst/>
              </a:rPr>
              <a:t>“在未来的某些时候，也许已经发生了</a:t>
            </a:r>
            <a:r>
              <a:rPr lang="en-US" altLang="zh-CN" sz="2400" b="1" dirty="0" smtClean="0">
                <a:effectLst/>
              </a:rPr>
              <a:t>——</a:t>
            </a:r>
            <a:r>
              <a:rPr lang="zh-CN" altLang="en-US" sz="2400" b="1" dirty="0" smtClean="0">
                <a:effectLst/>
              </a:rPr>
              <a:t>你会坠入爱河。不是和某个人，而是和某个你自己的想法</a:t>
            </a:r>
            <a:r>
              <a:rPr lang="en-US" altLang="zh-CN" sz="2400" b="1" dirty="0" smtClean="0">
                <a:effectLst/>
              </a:rPr>
              <a:t>——</a:t>
            </a:r>
            <a:r>
              <a:rPr lang="zh-CN" altLang="en-US" sz="2400" b="1" dirty="0" smtClean="0">
                <a:effectLst/>
              </a:rPr>
              <a:t>关于你想成为谁，关于你生来会成为谁。这种爱，这种激情，就是发展才能的原始燃料。”</a:t>
            </a:r>
            <a:r>
              <a:rPr lang="zh-CN" altLang="en-US" sz="2400" dirty="0" smtClean="0">
                <a:effectLst/>
              </a:rPr>
              <a:t>而我在那个时候，找到了我的原始燃料。</a:t>
            </a:r>
          </a:p>
        </p:txBody>
      </p:sp>
      <p:pic>
        <p:nvPicPr>
          <p:cNvPr id="6146" name="Picture 2" descr="https://img3.doubanio.com/lpic/s2961558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216" y="1604801"/>
            <a:ext cx="2427442" cy="3576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2743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dirty="0"/>
              <a:t>有哪一句话让你醍醐灌顶？</a:t>
            </a:r>
            <a:endParaRPr lang="zh-CN" altLang="en-US" dirty="0">
              <a:effectLst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43608" y="1508787"/>
            <a:ext cx="7111702" cy="458721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zh-CN" altLang="en-US" sz="1800" dirty="0" smtClean="0"/>
              <a:t>    想起</a:t>
            </a:r>
            <a:r>
              <a:rPr lang="zh-CN" altLang="en-US" sz="1800" dirty="0"/>
              <a:t>当年系里本科新生入学典礼，初入清华园，大家都朝气蓬勃、乖巧谨慎。开学典礼简单庄重，从国家部委领导到学校学院领导，讲话一个接着一</a:t>
            </a:r>
            <a:r>
              <a:rPr lang="zh-CN" altLang="en-US" sz="1800" dirty="0" smtClean="0"/>
              <a:t>个，关键词</a:t>
            </a:r>
            <a:r>
              <a:rPr lang="zh-CN" altLang="en-US" sz="1800" dirty="0"/>
              <a:t>无非就是“自强不息、厚德载物”，“饮水思源”，“行胜于言”云云</a:t>
            </a:r>
            <a:r>
              <a:rPr lang="zh-CN" altLang="en-US" sz="1800" dirty="0" smtClean="0"/>
              <a:t>。</a:t>
            </a:r>
            <a:endParaRPr lang="zh-CN" altLang="en-US" sz="1800" dirty="0"/>
          </a:p>
          <a:p>
            <a:pPr marL="0" indent="0">
              <a:buNone/>
            </a:pPr>
            <a:r>
              <a:rPr lang="zh-CN" altLang="en-US" sz="1800" dirty="0" smtClean="0"/>
              <a:t>    快</a:t>
            </a:r>
            <a:r>
              <a:rPr lang="zh-CN" altLang="en-US" sz="1800" dirty="0"/>
              <a:t>结束的时候，一个老教授缓缓上台，掌声雷动，显然是领域里顶尖的大牛。老教授言辞切切，回忆着自己在园子里的学生时代，说他成绩一般、翘课贪玩，班上同学如何天赋异禀，努力认真</a:t>
            </a:r>
            <a:r>
              <a:rPr lang="zh-CN" altLang="en-US" sz="1800" dirty="0" smtClean="0"/>
              <a:t>。</a:t>
            </a:r>
            <a:endParaRPr lang="en-US" altLang="zh-CN" sz="1800" dirty="0" smtClean="0"/>
          </a:p>
          <a:p>
            <a:pPr marL="0" indent="0">
              <a:buNone/>
            </a:pPr>
            <a:r>
              <a:rPr lang="en-US" altLang="zh-CN" sz="1800" dirty="0"/>
              <a:t> </a:t>
            </a:r>
            <a:r>
              <a:rPr lang="en-US" altLang="zh-CN" sz="1800" dirty="0" smtClean="0"/>
              <a:t>   </a:t>
            </a:r>
            <a:r>
              <a:rPr lang="zh-CN" altLang="en-US" sz="1800" dirty="0" smtClean="0"/>
              <a:t>然后</a:t>
            </a:r>
            <a:r>
              <a:rPr lang="zh-CN" altLang="en-US" sz="1800" dirty="0"/>
              <a:t>他说道现在国内外一些重要的会议都会邀请他发言致辞，中央部委讨论规划和政策也要叫上他，自己不知不觉得就被抬上了这个位子</a:t>
            </a:r>
            <a:r>
              <a:rPr lang="zh-CN" altLang="en-US" sz="1800" dirty="0" smtClean="0"/>
              <a:t>。最后</a:t>
            </a:r>
            <a:r>
              <a:rPr lang="zh-CN" altLang="en-US" sz="1800" dirty="0"/>
              <a:t>他就问现场的新生，“为什么一个学术能力不算突出的人，却仍然能登上学科的顶端，获得所谓的‘成功’，这‘成功’的秘诀是什么？</a:t>
            </a:r>
            <a:r>
              <a:rPr lang="zh-CN" altLang="en-US" sz="1800" dirty="0" smtClean="0"/>
              <a:t>”</a:t>
            </a:r>
            <a:endParaRPr lang="zh-CN" altLang="en-US" sz="1800" dirty="0"/>
          </a:p>
          <a:p>
            <a:pPr marL="0" indent="0">
              <a:buNone/>
            </a:pPr>
            <a:r>
              <a:rPr lang="zh-CN" altLang="en-US" sz="1800" dirty="0" smtClean="0"/>
              <a:t>    为什么呢？</a:t>
            </a:r>
          </a:p>
          <a:p>
            <a:pPr marL="0" indent="0">
              <a:buNone/>
            </a:pPr>
            <a:r>
              <a:rPr lang="zh-CN" altLang="en-US" sz="1800" dirty="0" smtClean="0"/>
              <a:t>    然后大家在下面都不以为然的嘀咕这：“情商高吧，机遇好吧</a:t>
            </a:r>
            <a:r>
              <a:rPr lang="en-US" altLang="zh-CN" sz="1800" dirty="0" smtClean="0"/>
              <a:t>……”</a:t>
            </a:r>
            <a:endParaRPr lang="zh-CN" altLang="en-US" sz="1800" dirty="0" smtClean="0"/>
          </a:p>
        </p:txBody>
      </p:sp>
    </p:spTree>
    <p:extLst>
      <p:ext uri="{BB962C8B-B14F-4D97-AF65-F5344CB8AC3E}">
        <p14:creationId xmlns:p14="http://schemas.microsoft.com/office/powerpoint/2010/main" val="387842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dirty="0" smtClean="0"/>
              <a:t>为祖国健康工作五十年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71600" y="1825625"/>
            <a:ext cx="7272808" cy="435133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zh-CN" altLang="en-US" sz="2800" dirty="0" smtClean="0"/>
              <a:t>然后老教授顿了一下说道：</a:t>
            </a:r>
            <a:r>
              <a:rPr lang="zh-CN" altLang="en-US" sz="2800" b="1" dirty="0" smtClean="0"/>
              <a:t>“因为，我比同龄的学者都活的长！”</a:t>
            </a:r>
            <a:r>
              <a:rPr lang="zh-CN" altLang="en-US" sz="2800" dirty="0" smtClean="0"/>
              <a:t>最后他就劝大家不要光顾着读书，要注意身体，多多运动。</a:t>
            </a:r>
          </a:p>
          <a:p>
            <a:pPr marL="0" indent="0">
              <a:buNone/>
            </a:pPr>
            <a:r>
              <a:rPr lang="zh-CN" altLang="en-US" sz="2800" dirty="0" smtClean="0"/>
              <a:t>这么多年过去了，接触越多各领域金字塔顶端的那批大牛，愈发觉得这句话说得可真是太对了。于是每当想起这句话，我都会放下手中的活儿，出去吃吃喝喝溜达一圈。</a:t>
            </a:r>
          </a:p>
          <a:p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14950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zh-CN" dirty="0"/>
              <a:t>Bernoulli Distribution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7036" y="1381831"/>
            <a:ext cx="8436219" cy="4929188"/>
          </a:xfrm>
        </p:spPr>
        <p:txBody>
          <a:bodyPr/>
          <a:lstStyle/>
          <a:p>
            <a:r>
              <a:rPr lang="en-GB" dirty="0" smtClean="0"/>
              <a:t>Coin flipping: heads=1, tails=0</a:t>
            </a:r>
          </a:p>
          <a:p>
            <a:endParaRPr lang="en-GB" dirty="0" smtClean="0"/>
          </a:p>
          <a:p>
            <a:endParaRPr lang="en-GB" dirty="0" smtClean="0"/>
          </a:p>
          <a:p>
            <a:r>
              <a:rPr lang="en-GB" dirty="0" smtClean="0"/>
              <a:t>Bernoulli Distribution</a:t>
            </a:r>
          </a:p>
        </p:txBody>
      </p:sp>
      <p:pic>
        <p:nvPicPr>
          <p:cNvPr id="5" name="Picture 4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739136" y="2132856"/>
            <a:ext cx="1652020" cy="280416"/>
          </a:xfrm>
          <a:prstGeom prst="rect">
            <a:avLst/>
          </a:prstGeom>
          <a:noFill/>
        </p:spPr>
      </p:pic>
      <p:pic>
        <p:nvPicPr>
          <p:cNvPr id="8" name="Picture 7" descr="TP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2959030" y="3846425"/>
            <a:ext cx="3225938" cy="1067183"/>
          </a:xfrm>
          <a:prstGeom prst="rect">
            <a:avLst/>
          </a:prstGeom>
          <a:noFill/>
          <a:ln/>
          <a:effectLst/>
        </p:spPr>
      </p:pic>
    </p:spTree>
    <p:extLst>
      <p:ext uri="{BB962C8B-B14F-4D97-AF65-F5344CB8AC3E}">
        <p14:creationId xmlns:p14="http://schemas.microsoft.com/office/powerpoint/2010/main" val="994586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zh-CN" dirty="0"/>
              <a:t>Binomial Distribution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i="1" dirty="0" smtClean="0"/>
              <a:t>N</a:t>
            </a:r>
            <a:r>
              <a:rPr lang="en-GB" dirty="0" smtClean="0"/>
              <a:t> coin flips:</a:t>
            </a:r>
          </a:p>
          <a:p>
            <a:endParaRPr lang="en-GB" dirty="0" smtClean="0"/>
          </a:p>
          <a:p>
            <a:r>
              <a:rPr lang="en-GB" dirty="0" smtClean="0"/>
              <a:t>Binomial Distribution</a:t>
            </a:r>
          </a:p>
        </p:txBody>
      </p:sp>
      <p:pic>
        <p:nvPicPr>
          <p:cNvPr id="7" name="Picture 6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52840" y="1780432"/>
            <a:ext cx="1828804" cy="280416"/>
          </a:xfrm>
          <a:prstGeom prst="rect">
            <a:avLst/>
          </a:prstGeom>
          <a:noFill/>
        </p:spPr>
      </p:pic>
      <p:pic>
        <p:nvPicPr>
          <p:cNvPr id="10" name="Picture 9" descr="TP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86026" y="3264195"/>
            <a:ext cx="3962408" cy="633987"/>
          </a:xfrm>
          <a:prstGeom prst="rect">
            <a:avLst/>
          </a:prstGeom>
          <a:noFill/>
        </p:spPr>
      </p:pic>
      <p:pic>
        <p:nvPicPr>
          <p:cNvPr id="13" name="Picture 12" descr="TP_tmp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43195" y="4065234"/>
            <a:ext cx="3657608" cy="762003"/>
          </a:xfrm>
          <a:prstGeom prst="rect">
            <a:avLst/>
          </a:prstGeom>
          <a:noFill/>
        </p:spPr>
      </p:pic>
      <p:pic>
        <p:nvPicPr>
          <p:cNvPr id="14" name="Picture 13" descr="TP_tmp.pn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62095" y="4827237"/>
            <a:ext cx="5815596" cy="76200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884248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book}&#10;\pagestyle{empty}&#10;\input{C:/Users/markussv/depots/CMBBOOK/latex/prml-utils}&#10;\begin{document}&#10;\[&#10;p(x=1|\mu) = \mu&#10;\]&#10;\end{document}&#10;"/>
  <p:tag name="FILENAME" val="TP_tmp"/>
  <p:tag name="FORMAT" val="png256"/>
  <p:tag name="RES" val="600"/>
  <p:tag name="BLEND" val="0"/>
  <p:tag name="TRANSPARENT" val="1"/>
  <p:tag name="TBUG" val="0"/>
  <p:tag name="ALLOWFS" val="0"/>
  <p:tag name="ORIGWIDTH" val="65"/>
  <p:tag name="PICTUREFILESIZE" val="232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book}&#10;\pagestyle{empty}&#10;\input{C:/Users/markussv/depots/CMBBOOK/latex/prml-utils}&#10;\begin{document}&#10;\begin{eqnarray*}&#10;  {\rm Bern}(x|\mu) &amp;=&amp; \mu^x (1 - \mu)^{1 - x} \\&#10;  \expect[x] &amp;=&amp; \mu \\&#10;  {\rm var}[x] &amp;=&amp; \mu (1 - \mu)&#10;\end{eqnarray*}&#10;\end{document}&#10;"/>
  <p:tag name="FILENAME" val="TP_tmp"/>
  <p:tag name="FORMAT" val="png256"/>
  <p:tag name="RES" val="600"/>
  <p:tag name="BLEND" val="0"/>
  <p:tag name="TRANSPARENT" val="1"/>
  <p:tag name="TBUG" val="0"/>
  <p:tag name="ALLOWFS" val="0"/>
  <p:tag name="ORIGWIDTH" val="127"/>
  <p:tag name="PICTUREFILESIZE" val="686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book}&#10;\pagestyle{empty}&#10;\input{C:/Users/markussv/depots/CMBBOOK/latex/prml-utils}&#10;\begin{document}&#10;\[&#10;p( \mbox{$m$ heads}| N, \mu)&#10;\]&#10;\end{document}&#10;"/>
  <p:tag name="FILENAME" val="TP_tmp"/>
  <p:tag name="FORMAT" val="png256"/>
  <p:tag name="RES" val="600"/>
  <p:tag name="BLEND" val="0"/>
  <p:tag name="TRANSPARENT" val="1"/>
  <p:tag name="TBUG" val="0"/>
  <p:tag name="ALLOWFS" val="0"/>
  <p:tag name="ORIGWIDTH" val="72"/>
  <p:tag name="PICTUREFILESIZE" val="2999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book}&#10;\pagestyle{empty}&#10;\input{C:/Users/markussv/depots/CMBBOOK/latex/prml-utils}&#10;\begin{document}&#10;\[&#10;    {\rm Bin}(m|N, \mu) = {N \choose m}&#10;    \mu^{m} (1 - \mu)^{N-m}&#10;\]&#10;\end{document}&#10;"/>
  <p:tag name="FILENAME" val="TP_tmp"/>
  <p:tag name="FORMAT" val="png256"/>
  <p:tag name="RES" val="600"/>
  <p:tag name="BLEND" val="0"/>
  <p:tag name="TRANSPARENT" val="1"/>
  <p:tag name="TBUG" val="0"/>
  <p:tag name="ALLOWFS" val="0"/>
  <p:tag name="ORIGWIDTH" val="156"/>
  <p:tag name="PICTUREFILESIZE" val="5899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book}&#10;\pagestyle{empty}&#10;\input{C:/Users/markussv/depots/CMBBOOK/latex/prml-utils}&#10;\begin{document}&#10;\[&#10;\expect[m] \equiv \sum_{m=0}^N m {\rm Bin}(m|N, \mu) = N \mu&#10;\]&#10;\end{document}&#10;"/>
  <p:tag name="FILENAME" val="TP_tmp"/>
  <p:tag name="FORMAT" val="png256"/>
  <p:tag name="RES" val="600"/>
  <p:tag name="BLEND" val="0"/>
  <p:tag name="TRANSPARENT" val="1"/>
  <p:tag name="TBUG" val="0"/>
  <p:tag name="ALLOWFS" val="0"/>
  <p:tag name="ORIGWIDTH" val="144"/>
  <p:tag name="PICTUREFILESIZE" val="5455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book}&#10;\pagestyle{empty}&#10;\input{C:/Users/markussv/depots/CMBBOOK/latex/prml-utils}&#10;\begin{document}&#10;\[&#10;{\rm var}[m] \equiv \sum_{m=0}^N \left(m - \expect [ m ] \right)^2&#10;  {\rm Bin}(m|N, \mu) = N \mu (1 - \mu)&#10;\]&#10;\end{document}&#10;"/>
  <p:tag name="FILENAME" val="TP_tmp"/>
  <p:tag name="FORMAT" val="png256"/>
  <p:tag name="RES" val="600"/>
  <p:tag name="BLEND" val="0"/>
  <p:tag name="TRANSPARENT" val="1"/>
  <p:tag name="TBUG" val="0"/>
  <p:tag name="ALLOWFS" val="0"/>
  <p:tag name="ORIGWIDTH" val="229"/>
  <p:tag name="PICTUREFILESIZE" val="7767"/>
</p:tagLst>
</file>

<file path=ppt/theme/theme1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63</TotalTime>
  <Words>2681</Words>
  <Application>Microsoft Office PowerPoint</Application>
  <PresentationFormat>全屏显示(4:3)</PresentationFormat>
  <Paragraphs>458</Paragraphs>
  <Slides>73</Slides>
  <Notes>30</Notes>
  <HiddenSlides>4</HiddenSlides>
  <MMClips>0</MMClips>
  <ScaleCrop>false</ScaleCrop>
  <HeadingPairs>
    <vt:vector size="8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3</vt:i4>
      </vt:variant>
      <vt:variant>
        <vt:lpstr>幻灯片标题</vt:lpstr>
      </vt:variant>
      <vt:variant>
        <vt:i4>73</vt:i4>
      </vt:variant>
    </vt:vector>
  </HeadingPairs>
  <TitlesOfParts>
    <vt:vector size="86" baseType="lpstr">
      <vt:lpstr>新細明體</vt:lpstr>
      <vt:lpstr>宋体</vt:lpstr>
      <vt:lpstr>Arial</vt:lpstr>
      <vt:lpstr>Calibri</vt:lpstr>
      <vt:lpstr>Cambria Math</vt:lpstr>
      <vt:lpstr>Symbol</vt:lpstr>
      <vt:lpstr>Tahoma</vt:lpstr>
      <vt:lpstr>Times New Roman</vt:lpstr>
      <vt:lpstr>Wingdings</vt:lpstr>
      <vt:lpstr>1_Office 主题​​</vt:lpstr>
      <vt:lpstr>Worksheet</vt:lpstr>
      <vt:lpstr>Chart</vt:lpstr>
      <vt:lpstr>Equation</vt:lpstr>
      <vt:lpstr>Classification</vt:lpstr>
      <vt:lpstr>Applications of Classification</vt:lpstr>
      <vt:lpstr>Applications of Classification</vt:lpstr>
      <vt:lpstr>Probability Basics</vt:lpstr>
      <vt:lpstr>Basic Concepts of Probability </vt:lpstr>
      <vt:lpstr>Basic Concepts of Probability </vt:lpstr>
      <vt:lpstr>Random Variable</vt:lpstr>
      <vt:lpstr>Bernoulli Distribution</vt:lpstr>
      <vt:lpstr>Binomial Distribution</vt:lpstr>
      <vt:lpstr>A practical problem</vt:lpstr>
      <vt:lpstr>One solution</vt:lpstr>
      <vt:lpstr>A better solution</vt:lpstr>
      <vt:lpstr>A better solution</vt:lpstr>
      <vt:lpstr>A better solution</vt:lpstr>
      <vt:lpstr>A better solution</vt:lpstr>
      <vt:lpstr>Terminology – more later</vt:lpstr>
      <vt:lpstr>The Joint Distribution</vt:lpstr>
      <vt:lpstr>The Joint Distribution</vt:lpstr>
      <vt:lpstr>The Joint Distribution</vt:lpstr>
      <vt:lpstr>The Joint Distribution</vt:lpstr>
      <vt:lpstr>Using the Joint</vt:lpstr>
      <vt:lpstr>Using the Joint</vt:lpstr>
      <vt:lpstr>Using the Joint</vt:lpstr>
      <vt:lpstr>Using the Joint</vt:lpstr>
      <vt:lpstr>Inference with the Joint</vt:lpstr>
      <vt:lpstr>Inference with the Joint</vt:lpstr>
      <vt:lpstr>Estimating the joint distribution</vt:lpstr>
      <vt:lpstr>Naïve Bayes</vt:lpstr>
      <vt:lpstr>Bayes Rule</vt:lpstr>
      <vt:lpstr>A simple shopping cart example</vt:lpstr>
      <vt:lpstr>Maximum a Posteriori (MAP) hypothesis</vt:lpstr>
      <vt:lpstr>MAP hypothesis: (2) Formal Definition </vt:lpstr>
      <vt:lpstr>MAP : Example (1)</vt:lpstr>
      <vt:lpstr>MAP: Example (2)</vt:lpstr>
      <vt:lpstr>Naïve Bayes Classifier</vt:lpstr>
      <vt:lpstr>Notes of caution! (1)</vt:lpstr>
      <vt:lpstr>Notes of caution! (2)</vt:lpstr>
      <vt:lpstr>Example of recognizing spam emails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Homework 2: NBC</vt:lpstr>
      <vt:lpstr>Today’s reading</vt:lpstr>
      <vt:lpstr>Enjoy Suffering</vt:lpstr>
      <vt:lpstr>热情与能力</vt:lpstr>
      <vt:lpstr>有哪一句话让你醍醐灌顶？</vt:lpstr>
      <vt:lpstr>为祖国健康工作五十年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Classification</dc:title>
  <dc:creator>匿名用户</dc:creator>
  <cp:lastModifiedBy>匿名用户</cp:lastModifiedBy>
  <cp:revision>41</cp:revision>
  <dcterms:created xsi:type="dcterms:W3CDTF">2018-09-17T00:51:14Z</dcterms:created>
  <dcterms:modified xsi:type="dcterms:W3CDTF">2018-09-17T04:01:27Z</dcterms:modified>
</cp:coreProperties>
</file>